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52"/>
  </p:notesMasterIdLst>
  <p:handoutMasterIdLst>
    <p:handoutMasterId r:id="rId53"/>
  </p:handoutMasterIdLst>
  <p:sldIdLst>
    <p:sldId id="256" r:id="rId2"/>
    <p:sldId id="257" r:id="rId3"/>
    <p:sldId id="258" r:id="rId4"/>
    <p:sldId id="286" r:id="rId5"/>
    <p:sldId id="261" r:id="rId6"/>
    <p:sldId id="260" r:id="rId7"/>
    <p:sldId id="287" r:id="rId8"/>
    <p:sldId id="302" r:id="rId9"/>
    <p:sldId id="259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99" r:id="rId20"/>
    <p:sldId id="304" r:id="rId21"/>
    <p:sldId id="271" r:id="rId22"/>
    <p:sldId id="300" r:id="rId23"/>
    <p:sldId id="272" r:id="rId24"/>
    <p:sldId id="296" r:id="rId25"/>
    <p:sldId id="290" r:id="rId26"/>
    <p:sldId id="292" r:id="rId27"/>
    <p:sldId id="291" r:id="rId28"/>
    <p:sldId id="273" r:id="rId29"/>
    <p:sldId id="274" r:id="rId30"/>
    <p:sldId id="275" r:id="rId31"/>
    <p:sldId id="294" r:id="rId32"/>
    <p:sldId id="308" r:id="rId33"/>
    <p:sldId id="276" r:id="rId34"/>
    <p:sldId id="277" r:id="rId35"/>
    <p:sldId id="303" r:id="rId36"/>
    <p:sldId id="278" r:id="rId37"/>
    <p:sldId id="279" r:id="rId38"/>
    <p:sldId id="297" r:id="rId39"/>
    <p:sldId id="298" r:id="rId40"/>
    <p:sldId id="281" r:id="rId41"/>
    <p:sldId id="282" r:id="rId42"/>
    <p:sldId id="288" r:id="rId43"/>
    <p:sldId id="283" r:id="rId44"/>
    <p:sldId id="284" r:id="rId45"/>
    <p:sldId id="293" r:id="rId46"/>
    <p:sldId id="285" r:id="rId47"/>
    <p:sldId id="301" r:id="rId48"/>
    <p:sldId id="305" r:id="rId49"/>
    <p:sldId id="306" r:id="rId50"/>
    <p:sldId id="289" r:id="rId5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9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47" autoAdjust="0"/>
    <p:restoredTop sz="94660"/>
  </p:normalViewPr>
  <p:slideViewPr>
    <p:cSldViewPr>
      <p:cViewPr>
        <p:scale>
          <a:sx n="89" d="100"/>
          <a:sy n="89" d="100"/>
        </p:scale>
        <p:origin x="-768" y="-13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364757487505844"/>
          <c:y val="5.6024640755521993E-2"/>
          <c:w val="0.72233416028475894"/>
          <c:h val="0.78399980824314752"/>
        </c:manualLayout>
      </c:layout>
      <c:scatterChart>
        <c:scatterStyle val="smoothMarker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sensitivity</c:v>
                </c:pt>
              </c:strCache>
            </c:strRef>
          </c:tx>
          <c:xVal>
            <c:numRef>
              <c:f>Sheet1!$A$2:$A$13</c:f>
              <c:numCache>
                <c:formatCode>General</c:formatCode>
                <c:ptCount val="12"/>
                <c:pt idx="0">
                  <c:v>91.2</c:v>
                </c:pt>
                <c:pt idx="1">
                  <c:v>74.5</c:v>
                </c:pt>
                <c:pt idx="2">
                  <c:v>52.4</c:v>
                </c:pt>
                <c:pt idx="3">
                  <c:v>30.2</c:v>
                </c:pt>
                <c:pt idx="4">
                  <c:v>15.9</c:v>
                </c:pt>
                <c:pt idx="5">
                  <c:v>7.5</c:v>
                </c:pt>
                <c:pt idx="6">
                  <c:v>3.1</c:v>
                </c:pt>
                <c:pt idx="7">
                  <c:v>0.6</c:v>
                </c:pt>
                <c:pt idx="8">
                  <c:v>0.4</c:v>
                </c:pt>
                <c:pt idx="9">
                  <c:v>0.2</c:v>
                </c:pt>
                <c:pt idx="10">
                  <c:v>0</c:v>
                </c:pt>
                <c:pt idx="11">
                  <c:v>0</c:v>
                </c:pt>
              </c:numCache>
            </c:numRef>
          </c:xVal>
          <c:yVal>
            <c:numRef>
              <c:f>Sheet1!$B$2:$B$13</c:f>
              <c:numCache>
                <c:formatCode>General</c:formatCode>
                <c:ptCount val="12"/>
                <c:pt idx="0">
                  <c:v>98.6</c:v>
                </c:pt>
                <c:pt idx="1">
                  <c:v>97.1</c:v>
                </c:pt>
                <c:pt idx="2">
                  <c:v>94.3</c:v>
                </c:pt>
                <c:pt idx="3">
                  <c:v>88.6</c:v>
                </c:pt>
                <c:pt idx="4">
                  <c:v>85.7</c:v>
                </c:pt>
                <c:pt idx="5">
                  <c:v>71.400000000000006</c:v>
                </c:pt>
                <c:pt idx="6">
                  <c:v>64.3</c:v>
                </c:pt>
                <c:pt idx="7">
                  <c:v>57.1</c:v>
                </c:pt>
                <c:pt idx="8">
                  <c:v>50</c:v>
                </c:pt>
                <c:pt idx="9">
                  <c:v>47.1</c:v>
                </c:pt>
                <c:pt idx="10">
                  <c:v>42.9</c:v>
                </c:pt>
                <c:pt idx="11">
                  <c:v>38.6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2222720"/>
        <c:axId val="42225024"/>
      </c:scatterChart>
      <c:valAx>
        <c:axId val="42222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42225024"/>
        <c:crosses val="autoZero"/>
        <c:crossBetween val="midCat"/>
      </c:valAx>
      <c:valAx>
        <c:axId val="422250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42222720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0.34247</cdr:x>
      <cdr:y>0.90521</cdr:y>
    </cdr:from>
    <cdr:to>
      <cdr:x>0.65913</cdr:x>
      <cdr:y>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905000" y="3776505"/>
          <a:ext cx="1761490" cy="39544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IN" sz="2000" b="1" dirty="0" smtClean="0"/>
            <a:t>1-specificity</a:t>
          </a:r>
          <a:endParaRPr lang="en-IN" sz="2000" b="1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A1874C-36BD-40E4-A9A7-E10E9B54A890}" type="datetimeFigureOut">
              <a:rPr lang="en-IN" smtClean="0"/>
              <a:t>19-03-2015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542BF4-2E61-4958-98FF-A680D1252FCB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2473016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B50A78-A9EC-439E-B398-8648D5C8BCBE}" type="datetimeFigureOut">
              <a:rPr lang="en-IN" smtClean="0"/>
              <a:t>19-03-2015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15C217-6AB1-4FF4-9F6D-0EBE8231A279}" type="slidenum">
              <a:rPr lang="en-IN" smtClean="0"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470957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5C217-6AB1-4FF4-9F6D-0EBE8231A279}" type="slidenum">
              <a:rPr lang="en-IN" smtClean="0"/>
              <a:t>1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7904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N" dirty="0" err="1" smtClean="0"/>
              <a:t>Bayems</a:t>
            </a:r>
            <a:r>
              <a:rPr lang="en-IN" dirty="0" smtClean="0"/>
              <a:t> theorem</a:t>
            </a:r>
            <a:r>
              <a:rPr lang="en-IN" baseline="0" dirty="0" smtClean="0"/>
              <a:t> of conditional probability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15C217-6AB1-4FF4-9F6D-0EBE8231A279}" type="slidenum">
              <a:rPr lang="en-IN" smtClean="0"/>
              <a:t>29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275470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9143999" cy="385157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516886"/>
            <a:ext cx="8077200" cy="1255014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371600"/>
            <a:ext cx="8077200" cy="1124712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AE9B91-C645-48A2-8801-50850AF07677}" type="datetime1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384625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D578A-41BD-4D39-943D-582CE03F9A67}" type="datetime1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8" y="0"/>
            <a:ext cx="2514601" cy="51435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05980"/>
            <a:ext cx="1905000" cy="4388644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4388644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5E8F0A-A5E9-44C9-B9EF-CEA0459FDDF3}" type="datetime1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4783095"/>
            <a:ext cx="3836404" cy="273844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586"/>
            <a:ext cx="8229600" cy="939546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E6038E-8180-47FC-8A22-8F5F1137F2A2}" type="datetime1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195189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1951890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89154"/>
            <a:ext cx="8013192" cy="1227582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371600"/>
            <a:ext cx="8022336" cy="51435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E0A82-2A1C-41E0-92DE-E5F71DC56C4A}" type="datetime1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0452"/>
            <a:ext cx="4038600" cy="3467862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0452"/>
            <a:ext cx="4038600" cy="34678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39055-37FF-4ED6-8E94-C9B1BE40D08A}" type="datetime1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4241"/>
            <a:ext cx="4040188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37134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4241"/>
            <a:ext cx="4041775" cy="536516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37134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561080-33AE-4277-ABFA-E35BFD1FAD84}" type="datetime1">
              <a:rPr lang="en-US" smtClean="0"/>
              <a:t>3/19/2015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DCE1C-6CCD-41AD-A638-ADDEA7E29FEE}" type="datetime1">
              <a:rPr lang="en-US" smtClean="0"/>
              <a:t>3/19/2015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F288-421C-4956-9540-69EA4B31F4E2}" type="datetime1">
              <a:rPr lang="en-US" smtClean="0"/>
              <a:t>3/19/2015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14300"/>
            <a:ext cx="2523744" cy="733806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307350"/>
            <a:ext cx="5920641" cy="34191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297514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23952E-D49A-40EA-9014-9EB31B2A31CE}" type="datetime1">
              <a:rPr lang="en-US" smtClean="0"/>
              <a:t>3/19/2015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090422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16586"/>
            <a:ext cx="2525150" cy="733806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113606"/>
            <a:ext cx="6247397" cy="4029894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296162"/>
            <a:ext cx="2468880" cy="342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877824"/>
            <a:ext cx="2523744" cy="150876"/>
          </a:xfrm>
        </p:spPr>
        <p:txBody>
          <a:bodyPr/>
          <a:lstStyle/>
          <a:p>
            <a:fld id="{C9EF719C-F983-4BAE-A155-463384AF9F13}" type="datetime1">
              <a:rPr lang="en-US" smtClean="0"/>
              <a:t>3/19/2015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51435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877824"/>
            <a:ext cx="5193792" cy="150876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877824"/>
            <a:ext cx="733864" cy="150876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076921"/>
            <a:ext cx="9144000" cy="3429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1" y="0"/>
            <a:ext cx="9143999" cy="10753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229600" cy="938297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1394"/>
            <a:ext cx="8229600" cy="3469207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857749"/>
            <a:ext cx="2133600" cy="20574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AC3F7FD3-C819-4CE3-8D4B-E1DFF0B2E1C2}" type="datetime1">
              <a:rPr lang="en-US" smtClean="0"/>
              <a:t>3/19/2015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7" y="4857749"/>
            <a:ext cx="5507719" cy="20574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4857749"/>
            <a:ext cx="733864" cy="20574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276350"/>
            <a:ext cx="8077200" cy="1943100"/>
          </a:xfrm>
        </p:spPr>
        <p:txBody>
          <a:bodyPr>
            <a:normAutofit fontScale="90000"/>
          </a:bodyPr>
          <a:lstStyle/>
          <a:p>
            <a:pPr marL="182880" indent="0">
              <a:buNone/>
            </a:pPr>
            <a:r>
              <a:rPr lang="en-IN" sz="7200" dirty="0" smtClean="0"/>
              <a:t>Public health basis of screening</a:t>
            </a:r>
            <a:endParaRPr lang="en-IN" sz="7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343400"/>
            <a:ext cx="4114800" cy="628650"/>
          </a:xfrm>
        </p:spPr>
        <p:txBody>
          <a:bodyPr>
            <a:normAutofit/>
          </a:bodyPr>
          <a:lstStyle/>
          <a:p>
            <a:pPr algn="r"/>
            <a:r>
              <a:rPr lang="en-IN" sz="2800" dirty="0" smtClean="0"/>
              <a:t>Anuj Mundra</a:t>
            </a:r>
            <a:endParaRPr lang="en-IN" sz="2800" dirty="0"/>
          </a:p>
        </p:txBody>
      </p:sp>
    </p:spTree>
    <p:extLst>
      <p:ext uri="{BB962C8B-B14F-4D97-AF65-F5344CB8AC3E}">
        <p14:creationId xmlns:p14="http://schemas.microsoft.com/office/powerpoint/2010/main" val="281144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IN" sz="2800" dirty="0" smtClean="0"/>
              <a:t>Additional emerging screening criteria proposed over the past years</a:t>
            </a: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7750"/>
            <a:ext cx="9144000" cy="409575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000" dirty="0"/>
              <a:t>The screening programme should respond to a recognized need.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 objectives of screening should be defined at the outset.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There should be a defined target population.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There should be scientific evidence of screening programme effectiveness.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 programme should integrate education, testing, clinical services and programme management.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There should be quality assurance, with mechanisms to minimize potential </a:t>
            </a:r>
            <a:r>
              <a:rPr lang="en-IN" sz="2000" dirty="0" smtClean="0"/>
              <a:t>risks.</a:t>
            </a:r>
            <a:endParaRPr lang="en-IN" sz="2000" dirty="0"/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 programme should ensure informed choice, confidentiality and respect for autonomy.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 programme should promote equity and access to screening for the entire target population.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Programme evaluation should be planned from the outset.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 overall benefits of screening should outweigh the harm</a:t>
            </a:r>
            <a:r>
              <a:rPr lang="en-IN" sz="2000" dirty="0" smtClean="0"/>
              <a:t>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66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Points to focus</a:t>
            </a:r>
            <a:endParaRPr lang="en-IN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4823738"/>
              </p:ext>
            </p:extLst>
          </p:nvPr>
        </p:nvGraphicFramePr>
        <p:xfrm>
          <a:off x="0" y="1047745"/>
          <a:ext cx="9144000" cy="40957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4000"/>
                <a:gridCol w="7620000"/>
              </a:tblGrid>
              <a:tr h="372341">
                <a:tc rowSpan="4">
                  <a:txBody>
                    <a:bodyPr/>
                    <a:lstStyle/>
                    <a:p>
                      <a:pPr marL="45720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The disease</a:t>
                      </a:r>
                      <a:endParaRPr lang="en-IN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 anchor="ctr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b="0" dirty="0">
                          <a:solidFill>
                            <a:schemeClr val="tx1"/>
                          </a:solidFill>
                          <a:effectLst/>
                        </a:rPr>
                        <a:t>Is it an important health problem?</a:t>
                      </a:r>
                      <a:endParaRPr lang="en-IN" sz="1800" b="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>
                    <a:solidFill>
                      <a:srgbClr val="FBE9C5"/>
                    </a:solidFill>
                  </a:tcPr>
                </a:tc>
              </a:tr>
              <a:tr h="37234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Is the natural history well understood?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  <a:tr h="37234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effectLst/>
                        </a:rPr>
                        <a:t>Is there a recognizable latent or early symptomatic stage?</a:t>
                      </a:r>
                      <a:endParaRPr lang="en-IN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  <a:tr h="37234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Does early intervention improve the clinical/ public health outcome?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  <a:tr h="372341">
                <a:tc rowSpan="3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Screening test</a:t>
                      </a:r>
                      <a:endParaRPr lang="en-IN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 anchor="ctr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Is the test valid?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  <a:tr h="37234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Is the test simple, reliable and affordable?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  <a:tr h="37234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Is the test acceptable to the patient and staff?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  <a:tr h="372341">
                <a:tc rowSpan="4"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dirty="0">
                          <a:effectLst/>
                        </a:rPr>
                        <a:t>Diagnosis and treatment</a:t>
                      </a:r>
                      <a:endParaRPr lang="en-IN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 anchor="ctr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 smtClean="0">
                          <a:effectLst/>
                        </a:rPr>
                        <a:t>Are the diagnostic facilities easily accessible?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  <a:tr h="37234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Is the treatment </a:t>
                      </a:r>
                      <a:r>
                        <a:rPr lang="en-IN" sz="1800" dirty="0" smtClean="0">
                          <a:effectLst/>
                        </a:rPr>
                        <a:t>accessible and effective ?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  <a:tr h="37234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Is the overall programme cost-effective and </a:t>
                      </a:r>
                      <a:r>
                        <a:rPr lang="en-IN" sz="1800" dirty="0" smtClean="0">
                          <a:effectLst/>
                        </a:rPr>
                        <a:t>sustainable?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  <a:tr h="37234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</a:rPr>
                        <a:t>Does the benefit outweigh the harms from the programme?</a:t>
                      </a:r>
                      <a:endParaRPr lang="en-IN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7594" marR="57594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6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38150"/>
            <a:ext cx="8839200" cy="457200"/>
          </a:xfrm>
        </p:spPr>
        <p:txBody>
          <a:bodyPr>
            <a:noAutofit/>
          </a:bodyPr>
          <a:lstStyle/>
          <a:p>
            <a:r>
              <a:rPr lang="en-IN" sz="3200" dirty="0"/>
              <a:t>What makes a disease appropriate for screening?</a:t>
            </a:r>
            <a:br>
              <a:rPr lang="en-IN" sz="3200" dirty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00150"/>
            <a:ext cx="8534400" cy="3600451"/>
          </a:xfrm>
        </p:spPr>
        <p:txBody>
          <a:bodyPr/>
          <a:lstStyle/>
          <a:p>
            <a:pPr marL="633222" indent="-514350">
              <a:buFont typeface="+mj-lt"/>
              <a:buAutoNum type="arabicPeriod"/>
            </a:pPr>
            <a:r>
              <a:rPr lang="en-IN" dirty="0" smtClean="0"/>
              <a:t>Disease burden</a:t>
            </a:r>
          </a:p>
          <a:p>
            <a:pPr marL="925830" lvl="1" indent="-514350"/>
            <a:endParaRPr lang="en-IN" dirty="0" smtClean="0"/>
          </a:p>
          <a:p>
            <a:pPr marL="925830" lvl="1" indent="-514350"/>
            <a:r>
              <a:rPr lang="en-IN" dirty="0" smtClean="0"/>
              <a:t>Should be significant in terms of prevalence, morbidity or mortality.</a:t>
            </a:r>
          </a:p>
          <a:p>
            <a:pPr marL="925830" lvl="1" indent="-514350"/>
            <a:r>
              <a:rPr lang="en-IN" dirty="0" smtClean="0"/>
              <a:t>A disease with less severe burden is likely to waste resources.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718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61950"/>
            <a:ext cx="8991600" cy="694182"/>
          </a:xfrm>
        </p:spPr>
        <p:txBody>
          <a:bodyPr>
            <a:noAutofit/>
          </a:bodyPr>
          <a:lstStyle/>
          <a:p>
            <a:r>
              <a:rPr lang="en-IN" sz="3200" dirty="0"/>
              <a:t>What makes a disease appropriate for screening?</a:t>
            </a:r>
            <a:br>
              <a:rPr lang="en-IN" sz="3200" dirty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3950"/>
            <a:ext cx="8763000" cy="3733800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IN" sz="2400" dirty="0" smtClean="0"/>
              <a:t>2. Natural history of disease and detectable preclinical phase-</a:t>
            </a:r>
          </a:p>
          <a:p>
            <a:endParaRPr lang="en-IN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57351"/>
            <a:ext cx="9144000" cy="348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705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6586"/>
            <a:ext cx="9144000" cy="939546"/>
          </a:xfrm>
        </p:spPr>
        <p:txBody>
          <a:bodyPr>
            <a:normAutofit/>
          </a:bodyPr>
          <a:lstStyle/>
          <a:p>
            <a:r>
              <a:rPr lang="en-IN" sz="3200" dirty="0"/>
              <a:t>What makes a disease appropriate for screening</a:t>
            </a:r>
            <a:r>
              <a:rPr lang="en-IN" sz="3200" dirty="0" smtClean="0"/>
              <a:t>?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IN" sz="2800" dirty="0"/>
              <a:t>2. Natural history of disease and detectable </a:t>
            </a:r>
            <a:r>
              <a:rPr lang="en-IN" sz="2800" dirty="0" smtClean="0"/>
              <a:t>preclinical phase-</a:t>
            </a:r>
          </a:p>
          <a:p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Helps to </a:t>
            </a:r>
            <a:r>
              <a:rPr lang="en-IN" sz="2400" dirty="0"/>
              <a:t>decide precisely when a screening test should be </a:t>
            </a:r>
            <a:r>
              <a:rPr lang="en-IN" sz="2400" dirty="0" smtClean="0"/>
              <a:t>applied.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In </a:t>
            </a:r>
            <a:r>
              <a:rPr lang="en-IN" sz="2400" dirty="0"/>
              <a:t>its absence, the screening </a:t>
            </a:r>
            <a:r>
              <a:rPr lang="en-IN" sz="2400" dirty="0" smtClean="0"/>
              <a:t>would not find </a:t>
            </a:r>
            <a:r>
              <a:rPr lang="en-IN" sz="2400" dirty="0"/>
              <a:t>many undiagnosed </a:t>
            </a:r>
            <a:r>
              <a:rPr lang="en-IN" sz="2400" dirty="0" smtClean="0"/>
              <a:t>cases.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/>
              <a:t>If the detectable stage does not come </a:t>
            </a:r>
            <a:r>
              <a:rPr lang="en-IN" sz="2400" dirty="0" smtClean="0"/>
              <a:t>early before the critical point the treatment </a:t>
            </a:r>
            <a:r>
              <a:rPr lang="en-IN" sz="2400" dirty="0"/>
              <a:t>would not offer </a:t>
            </a:r>
            <a:r>
              <a:rPr lang="en-IN" sz="2400" dirty="0" smtClean="0"/>
              <a:t>much benefit.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When </a:t>
            </a:r>
            <a:r>
              <a:rPr lang="en-IN" sz="2400" dirty="0"/>
              <a:t>untreated, the disease should progress to a clinical disease </a:t>
            </a:r>
            <a:r>
              <a:rPr lang="en-IN" sz="2400" dirty="0" smtClean="0"/>
              <a:t>phase.</a:t>
            </a:r>
          </a:p>
          <a:p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656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38150"/>
            <a:ext cx="8839200" cy="617982"/>
          </a:xfrm>
        </p:spPr>
        <p:txBody>
          <a:bodyPr>
            <a:noAutofit/>
          </a:bodyPr>
          <a:lstStyle/>
          <a:p>
            <a:r>
              <a:rPr lang="en-IN" sz="3200" dirty="0"/>
              <a:t>What makes a disease appropriate for screening?</a:t>
            </a:r>
            <a:br>
              <a:rPr lang="en-IN" sz="3200" dirty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00150"/>
            <a:ext cx="8991600" cy="3810000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IN" sz="2800" dirty="0" smtClean="0"/>
              <a:t>3. Availability of diagnostic and treatment facilities</a:t>
            </a:r>
          </a:p>
          <a:p>
            <a:pPr marL="118872" indent="0">
              <a:buNone/>
            </a:pPr>
            <a:endParaRPr lang="en-IN" sz="28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Any screening should be followed by diagnostic tests.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/>
              <a:t>Mere diagnosis is likely to just increase </a:t>
            </a:r>
            <a:r>
              <a:rPr lang="en-IN" sz="2400" dirty="0" smtClean="0"/>
              <a:t>distress.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The </a:t>
            </a:r>
            <a:r>
              <a:rPr lang="en-IN" sz="2400" dirty="0"/>
              <a:t>disease </a:t>
            </a:r>
            <a:r>
              <a:rPr lang="en-IN" sz="2400" dirty="0" smtClean="0"/>
              <a:t>should be treatable </a:t>
            </a:r>
            <a:r>
              <a:rPr lang="en-IN" sz="2400" dirty="0"/>
              <a:t>or modifiable by early </a:t>
            </a:r>
            <a:r>
              <a:rPr lang="en-IN" sz="2400" dirty="0" smtClean="0"/>
              <a:t>intervention in terms of improved </a:t>
            </a:r>
            <a:r>
              <a:rPr lang="en-IN" sz="2400" dirty="0"/>
              <a:t>survival and fewer long term problems than late </a:t>
            </a:r>
            <a:r>
              <a:rPr lang="en-IN" sz="2400" dirty="0" smtClean="0"/>
              <a:t>treatment.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It </a:t>
            </a:r>
            <a:r>
              <a:rPr lang="en-IN" sz="2400" dirty="0"/>
              <a:t>should also be ensured that adequate facilities </a:t>
            </a:r>
            <a:r>
              <a:rPr lang="en-IN" sz="2400" dirty="0" smtClean="0"/>
              <a:t>and access to further diagnosis and treatment is available.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45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85750"/>
            <a:ext cx="8839200" cy="787146"/>
          </a:xfrm>
        </p:spPr>
        <p:txBody>
          <a:bodyPr>
            <a:noAutofit/>
          </a:bodyPr>
          <a:lstStyle/>
          <a:p>
            <a:r>
              <a:rPr lang="en-IN" sz="3600" dirty="0"/>
              <a:t>What makes a test suitable for screening?</a:t>
            </a:r>
            <a:br>
              <a:rPr lang="en-IN" sz="3600" dirty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76350"/>
            <a:ext cx="8382000" cy="3657600"/>
          </a:xfrm>
        </p:spPr>
        <p:txBody>
          <a:bodyPr>
            <a:noAutofit/>
          </a:bodyPr>
          <a:lstStyle/>
          <a:p>
            <a:pPr marL="118872" indent="0">
              <a:buNone/>
            </a:pPr>
            <a:r>
              <a:rPr lang="en-IN" sz="2400" dirty="0"/>
              <a:t>For a test to be suitable for screening, it </a:t>
            </a:r>
            <a:r>
              <a:rPr lang="en-IN" sz="2400" dirty="0" smtClean="0"/>
              <a:t>should be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Acceptable</a:t>
            </a:r>
            <a:endParaRPr lang="en-IN" sz="2400" dirty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Reliable</a:t>
            </a:r>
            <a:endParaRPr lang="en-IN" sz="2400" dirty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Valid</a:t>
            </a:r>
            <a:endParaRPr lang="en-IN" sz="2400" dirty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Cost-effective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Offer </a:t>
            </a:r>
            <a:r>
              <a:rPr lang="en-IN" sz="2400" dirty="0"/>
              <a:t>a good yield of cases</a:t>
            </a:r>
            <a:r>
              <a:rPr lang="en-IN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Safe</a:t>
            </a:r>
            <a:endParaRPr lang="en-IN" sz="2400" dirty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Simple</a:t>
            </a:r>
            <a:endParaRPr lang="en-IN" sz="2400" dirty="0"/>
          </a:p>
          <a:p>
            <a:pPr>
              <a:buFont typeface="Wingdings" pitchFamily="2" charset="2"/>
              <a:buChar char="Ø"/>
            </a:pPr>
            <a:r>
              <a:rPr lang="en-IN" sz="2400" dirty="0"/>
              <a:t>Provide rapid </a:t>
            </a:r>
            <a:r>
              <a:rPr lang="en-IN" sz="2400" dirty="0" smtClean="0"/>
              <a:t>results</a:t>
            </a:r>
            <a:endParaRPr lang="en-IN" sz="2400" dirty="0"/>
          </a:p>
          <a:p>
            <a:pPr>
              <a:buFont typeface="Wingdings" pitchFamily="2" charset="2"/>
              <a:buChar char="Ø"/>
            </a:pPr>
            <a:endParaRPr lang="en-IN" sz="2400" dirty="0"/>
          </a:p>
          <a:p>
            <a:pPr marL="118872" indent="0">
              <a:buNone/>
            </a:pP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90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1. Acceptability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76350"/>
            <a:ext cx="8991600" cy="36576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800" dirty="0" smtClean="0"/>
              <a:t>Should not be painful or embarrassing e.g. PR exam, biopsy</a:t>
            </a:r>
          </a:p>
          <a:p>
            <a:pPr>
              <a:buFont typeface="Wingdings" pitchFamily="2" charset="2"/>
              <a:buChar char="Ø"/>
            </a:pPr>
            <a:endParaRPr lang="en-IN" sz="2800" dirty="0" smtClean="0"/>
          </a:p>
          <a:p>
            <a:pPr>
              <a:buFont typeface="Wingdings" pitchFamily="2" charset="2"/>
              <a:buChar char="Ø"/>
            </a:pPr>
            <a:r>
              <a:rPr lang="en-IN" sz="2800" dirty="0" smtClean="0"/>
              <a:t>Should expose to minimum hazards like radiation.</a:t>
            </a:r>
          </a:p>
          <a:p>
            <a:pPr>
              <a:buFont typeface="Wingdings" pitchFamily="2" charset="2"/>
              <a:buChar char="Ø"/>
            </a:pPr>
            <a:endParaRPr lang="en-IN" sz="2800" dirty="0" smtClean="0"/>
          </a:p>
          <a:p>
            <a:pPr>
              <a:buFont typeface="Wingdings" pitchFamily="2" charset="2"/>
              <a:buChar char="Ø"/>
            </a:pPr>
            <a:r>
              <a:rPr lang="en-IN" sz="2800" dirty="0" smtClean="0"/>
              <a:t>Impact of test results or even being labelled at risk for the disease e.g. stigma of HIV, fear of cancer</a:t>
            </a:r>
          </a:p>
          <a:p>
            <a:endParaRPr lang="en-IN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02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2. Reliability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8991600" cy="4019550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Ability </a:t>
            </a:r>
            <a:r>
              <a:rPr lang="en-IN" sz="2400" dirty="0"/>
              <a:t>of a test to produce consistent </a:t>
            </a:r>
            <a:r>
              <a:rPr lang="en-IN" sz="2400" dirty="0" smtClean="0"/>
              <a:t>results </a:t>
            </a:r>
            <a:r>
              <a:rPr lang="en-IN" sz="2400" dirty="0"/>
              <a:t>when repeated on the same individual in similar </a:t>
            </a:r>
            <a:r>
              <a:rPr lang="en-IN" sz="2400" dirty="0" smtClean="0"/>
              <a:t>conditions.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Also called as repeatability/ </a:t>
            </a:r>
            <a:r>
              <a:rPr lang="en-IN" sz="2400" dirty="0"/>
              <a:t>precision/ </a:t>
            </a:r>
            <a:r>
              <a:rPr lang="en-IN" sz="2400" dirty="0" smtClean="0"/>
              <a:t>reproducibility.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Depends on-</a:t>
            </a:r>
          </a:p>
          <a:p>
            <a:pPr lvl="1">
              <a:buFont typeface="Wingdings" pitchFamily="2" charset="2"/>
              <a:buChar char="Ø"/>
            </a:pPr>
            <a:r>
              <a:rPr lang="en-IN" sz="2200" dirty="0" smtClean="0"/>
              <a:t>Observer variation: </a:t>
            </a:r>
            <a:r>
              <a:rPr lang="en-IN" sz="2200" dirty="0"/>
              <a:t>C</a:t>
            </a:r>
            <a:r>
              <a:rPr lang="en-IN" sz="2200" dirty="0" smtClean="0"/>
              <a:t>ommon </a:t>
            </a:r>
            <a:r>
              <a:rPr lang="en-IN" sz="2200" dirty="0"/>
              <a:t>in interpretation of X-rays, ECG, </a:t>
            </a:r>
            <a:r>
              <a:rPr lang="en-IN" sz="2200" dirty="0" smtClean="0"/>
              <a:t>BP etc. </a:t>
            </a:r>
            <a:r>
              <a:rPr lang="en-IN" sz="2200" dirty="0"/>
              <a:t>C</a:t>
            </a:r>
            <a:r>
              <a:rPr lang="en-IN" sz="2200" dirty="0" smtClean="0"/>
              <a:t>an be minimized </a:t>
            </a:r>
            <a:r>
              <a:rPr lang="en-IN" sz="2200" dirty="0"/>
              <a:t>by standardization of procedures, intensive training, </a:t>
            </a:r>
            <a:r>
              <a:rPr lang="en-IN" sz="2200" dirty="0" smtClean="0"/>
              <a:t>repeat </a:t>
            </a:r>
            <a:r>
              <a:rPr lang="en-IN" sz="2200" dirty="0"/>
              <a:t>measurements etc. These errors can however, not be eliminated completely</a:t>
            </a:r>
            <a:r>
              <a:rPr lang="en-IN" sz="2200" dirty="0" smtClean="0"/>
              <a:t>. It is of 2 types</a:t>
            </a:r>
          </a:p>
          <a:p>
            <a:pPr lvl="2">
              <a:buFont typeface="Wingdings" pitchFamily="2" charset="2"/>
              <a:buChar char="Ø"/>
            </a:pPr>
            <a:r>
              <a:rPr lang="en-IN" sz="1700" dirty="0" smtClean="0"/>
              <a:t>Intra-observer variation</a:t>
            </a:r>
          </a:p>
          <a:p>
            <a:pPr lvl="2">
              <a:buFont typeface="Wingdings" pitchFamily="2" charset="2"/>
              <a:buChar char="Ø"/>
            </a:pPr>
            <a:r>
              <a:rPr lang="en-IN" sz="1700" dirty="0" smtClean="0"/>
              <a:t>Inter-observer variation : measured by agreement, Kappa statistics</a:t>
            </a:r>
          </a:p>
          <a:p>
            <a:pPr lvl="1">
              <a:buFont typeface="Wingdings" pitchFamily="2" charset="2"/>
              <a:buChar char="Ø"/>
            </a:pPr>
            <a:r>
              <a:rPr lang="en-IN" sz="2200" dirty="0" smtClean="0"/>
              <a:t>Biological variation: due to physiological alterations e.g. BP, RBS</a:t>
            </a:r>
          </a:p>
          <a:p>
            <a:pPr lvl="1">
              <a:buFont typeface="Wingdings" pitchFamily="2" charset="2"/>
              <a:buChar char="Ø"/>
            </a:pPr>
            <a:r>
              <a:rPr lang="en-IN" sz="2200" dirty="0" smtClean="0"/>
              <a:t>Technical errors: </a:t>
            </a:r>
            <a:r>
              <a:rPr lang="en-IN" sz="2400" dirty="0"/>
              <a:t>defective instruments, faulty calibrations or reagents etc.</a:t>
            </a:r>
            <a:endParaRPr lang="en-IN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550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Measuring inter-observer variation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 lnSpcReduction="10000"/>
          </a:bodyPr>
          <a:lstStyle/>
          <a:p>
            <a:pPr marL="633222" indent="-514350">
              <a:buFont typeface="+mj-lt"/>
              <a:buAutoNum type="alphaUcPeriod"/>
            </a:pPr>
            <a:r>
              <a:rPr lang="en-IN" sz="2800" b="1" dirty="0" err="1" smtClean="0"/>
              <a:t>Percent</a:t>
            </a:r>
            <a:r>
              <a:rPr lang="en-IN" sz="2800" b="1" dirty="0" smtClean="0"/>
              <a:t> agreement:</a:t>
            </a:r>
          </a:p>
          <a:p>
            <a:pPr marL="118872" indent="0">
              <a:buNone/>
            </a:pPr>
            <a:endParaRPr lang="en-IN" sz="2400" b="1" dirty="0" smtClean="0"/>
          </a:p>
          <a:p>
            <a:pPr>
              <a:buFont typeface="Wingdings" pitchFamily="2" charset="2"/>
              <a:buChar char="Ø"/>
            </a:pPr>
            <a:endParaRPr lang="en-IN" sz="2200" dirty="0" smtClean="0"/>
          </a:p>
          <a:p>
            <a:pPr>
              <a:buFont typeface="Wingdings" pitchFamily="2" charset="2"/>
              <a:buChar char="Ø"/>
            </a:pPr>
            <a:endParaRPr lang="en-IN" sz="2200" dirty="0"/>
          </a:p>
          <a:p>
            <a:pPr>
              <a:buFont typeface="Wingdings" pitchFamily="2" charset="2"/>
              <a:buChar char="Ø"/>
            </a:pPr>
            <a:endParaRPr lang="en-IN" sz="22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err="1" smtClean="0"/>
              <a:t>Percent</a:t>
            </a:r>
            <a:r>
              <a:rPr lang="en-IN" sz="2400" dirty="0" smtClean="0"/>
              <a:t> agreement= (A+D)/(A+B+C+D)</a:t>
            </a:r>
            <a:endParaRPr lang="en-IN" sz="2400" dirty="0"/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Clearly negative individuals are usually high, thus increasing the agreement.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It may be affected by knowledge, practice, training , and chance</a:t>
            </a:r>
            <a:r>
              <a:rPr lang="en-IN" sz="22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1701253"/>
              </p:ext>
            </p:extLst>
          </p:nvPr>
        </p:nvGraphicFramePr>
        <p:xfrm>
          <a:off x="4572000" y="1200150"/>
          <a:ext cx="3962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800"/>
                <a:gridCol w="1320800"/>
                <a:gridCol w="13208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IN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IN" b="1" dirty="0" smtClean="0"/>
                        <a:t>Observer 2</a:t>
                      </a:r>
                      <a:endParaRPr lang="en-IN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IN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b="1" dirty="0" smtClean="0"/>
                        <a:t>Observer 1</a:t>
                      </a:r>
                      <a:endParaRPr lang="en-IN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Positive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Negative</a:t>
                      </a:r>
                      <a:endParaRPr lang="en-IN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Positive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A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B</a:t>
                      </a:r>
                      <a:endParaRPr lang="en-IN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Negative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C</a:t>
                      </a:r>
                      <a:endParaRPr lang="en-IN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dirty="0" smtClean="0"/>
                        <a:t>D</a:t>
                      </a:r>
                      <a:endParaRPr lang="en-IN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35988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39000" cy="655320"/>
          </a:xfrm>
        </p:spPr>
        <p:txBody>
          <a:bodyPr>
            <a:normAutofit fontScale="90000"/>
          </a:bodyPr>
          <a:lstStyle/>
          <a:p>
            <a:r>
              <a:rPr lang="en-IN" dirty="0"/>
              <a:t>F</a:t>
            </a:r>
            <a:r>
              <a:rPr lang="en-IN" dirty="0" smtClean="0"/>
              <a:t>ramework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07062"/>
            <a:ext cx="8763000" cy="3634740"/>
          </a:xfrm>
        </p:spPr>
        <p:txBody>
          <a:bodyPr>
            <a:normAutofit fontScale="92500"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IN" dirty="0"/>
              <a:t>Definition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IN" dirty="0"/>
              <a:t>Difference between </a:t>
            </a:r>
            <a:r>
              <a:rPr lang="en-IN" dirty="0" smtClean="0"/>
              <a:t>screening and </a:t>
            </a:r>
            <a:r>
              <a:rPr lang="en-IN" dirty="0"/>
              <a:t>diagnosis.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IN" dirty="0"/>
              <a:t>Aims of screening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IN" dirty="0"/>
              <a:t>Criteria for screening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IN" dirty="0"/>
              <a:t>Types of screening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IN" dirty="0" smtClean="0"/>
              <a:t>Bias in </a:t>
            </a:r>
            <a:r>
              <a:rPr lang="en-IN" dirty="0"/>
              <a:t>screening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IN" dirty="0"/>
              <a:t>Designing and evaluating a screening programme.</a:t>
            </a:r>
          </a:p>
          <a:p>
            <a:pPr marL="514350" indent="-514350">
              <a:buFont typeface="+mj-lt"/>
              <a:buAutoNum type="arabicPeriod"/>
            </a:pP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4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Reliability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The total variation in results is cumulative of all sources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A test with a wide range of results is less reliable than a test with a narrow range of results.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872" y="2634502"/>
            <a:ext cx="4524375" cy="24765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449" y="2729753"/>
            <a:ext cx="4649321" cy="2381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5415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3. Validity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Closeness </a:t>
            </a:r>
            <a:r>
              <a:rPr lang="en-IN" sz="2400" dirty="0"/>
              <a:t>with which the measured value agrees with the true </a:t>
            </a:r>
            <a:r>
              <a:rPr lang="en-IN" sz="2400" dirty="0" smtClean="0"/>
              <a:t>value. It is also called as Accuracy.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Determines </a:t>
            </a:r>
            <a:r>
              <a:rPr lang="en-IN" sz="2400" dirty="0"/>
              <a:t>whether a test is good enough to be used in screening for a particular </a:t>
            </a:r>
            <a:r>
              <a:rPr lang="en-IN" sz="2400" dirty="0" smtClean="0"/>
              <a:t>disease.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Validity </a:t>
            </a:r>
            <a:r>
              <a:rPr lang="en-IN" sz="2400" dirty="0"/>
              <a:t>of a test is measured by its sensitivity and specificity</a:t>
            </a:r>
            <a:r>
              <a:rPr lang="en-IN" sz="2400" dirty="0" smtClean="0"/>
              <a:t>.</a:t>
            </a:r>
          </a:p>
          <a:p>
            <a:pPr>
              <a:buFont typeface="Wingdings" pitchFamily="2" charset="2"/>
              <a:buChar char="Ø"/>
            </a:pP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9210274"/>
              </p:ext>
            </p:extLst>
          </p:nvPr>
        </p:nvGraphicFramePr>
        <p:xfrm>
          <a:off x="0" y="3191511"/>
          <a:ext cx="9143999" cy="1975929"/>
        </p:xfrm>
        <a:graphic>
          <a:graphicData uri="http://schemas.openxmlformats.org/drawingml/2006/table">
            <a:tbl>
              <a:tblPr firstRow="1" bandRow="1">
                <a:tableStyleId>{E8B1032C-EA38-4F05-BA0D-38AFFFC7BED3}</a:tableStyleId>
              </a:tblPr>
              <a:tblGrid>
                <a:gridCol w="1447800"/>
                <a:gridCol w="1905000"/>
                <a:gridCol w="1905000"/>
                <a:gridCol w="2438400"/>
                <a:gridCol w="1447799"/>
              </a:tblGrid>
              <a:tr h="353123"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Disease</a:t>
                      </a:r>
                      <a:endParaRPr lang="en-IN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No disease</a:t>
                      </a:r>
                      <a:endParaRPr lang="en-IN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rowSpan="2">
                  <a:txBody>
                    <a:bodyPr/>
                    <a:lstStyle/>
                    <a:p>
                      <a:endParaRPr lang="en-IN" sz="1600" dirty="0" smtClean="0"/>
                    </a:p>
                  </a:txBody>
                  <a:tcPr>
                    <a:solidFill>
                      <a:schemeClr val="accent6"/>
                    </a:solidFill>
                  </a:tcPr>
                </a:tc>
              </a:tr>
              <a:tr h="0">
                <a:tc rowSpan="2">
                  <a:txBody>
                    <a:bodyPr/>
                    <a:lstStyle/>
                    <a:p>
                      <a:r>
                        <a:rPr lang="en-IN" sz="1600" dirty="0" smtClean="0"/>
                        <a:t>Test positive</a:t>
                      </a:r>
                      <a:endParaRPr lang="en-IN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sz="1600" dirty="0" smtClean="0"/>
                        <a:t>True positives (a)</a:t>
                      </a:r>
                      <a:endParaRPr lang="en-IN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sz="1600" dirty="0" smtClean="0"/>
                        <a:t>False positives (b)</a:t>
                      </a:r>
                      <a:endParaRPr lang="en-IN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sz="1600" dirty="0" smtClean="0"/>
                        <a:t>Test positives (</a:t>
                      </a:r>
                      <a:r>
                        <a:rPr lang="en-IN" sz="1600" dirty="0" err="1" smtClean="0"/>
                        <a:t>a+b</a:t>
                      </a:r>
                      <a:r>
                        <a:rPr lang="en-IN" sz="1600" dirty="0" smtClean="0"/>
                        <a:t>)</a:t>
                      </a:r>
                      <a:endParaRPr lang="en-IN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 b="1" dirty="0"/>
                    </a:p>
                  </a:txBody>
                  <a:tcPr/>
                </a:tc>
              </a:tr>
              <a:tr h="445801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600" b="1" dirty="0" smtClean="0"/>
                        <a:t>PV+ = a/(</a:t>
                      </a:r>
                      <a:r>
                        <a:rPr lang="en-IN" sz="1600" b="1" dirty="0" err="1" smtClean="0"/>
                        <a:t>a+b</a:t>
                      </a:r>
                      <a:r>
                        <a:rPr lang="en-IN" sz="1600" b="1" dirty="0" smtClean="0"/>
                        <a:t>)</a:t>
                      </a:r>
                    </a:p>
                  </a:txBody>
                  <a:tcPr/>
                </a:tc>
              </a:tr>
              <a:tr h="311637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Test negative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False negatives (c) 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True negatives</a:t>
                      </a:r>
                      <a:r>
                        <a:rPr lang="en-IN" sz="1600" baseline="0" dirty="0" smtClean="0"/>
                        <a:t> (d)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Test negatives (</a:t>
                      </a:r>
                      <a:r>
                        <a:rPr lang="en-IN" sz="1600" dirty="0" err="1" smtClean="0"/>
                        <a:t>c+d</a:t>
                      </a:r>
                      <a:r>
                        <a:rPr lang="en-IN" sz="1600" dirty="0" smtClean="0"/>
                        <a:t>)</a:t>
                      </a:r>
                      <a:endParaRPr lang="en-IN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sz="1600" b="1" dirty="0" smtClean="0"/>
                        <a:t>PV- = d/(</a:t>
                      </a:r>
                      <a:r>
                        <a:rPr lang="en-IN" sz="1600" b="1" dirty="0" err="1" smtClean="0"/>
                        <a:t>c+d</a:t>
                      </a:r>
                      <a:r>
                        <a:rPr lang="en-IN" sz="1600" b="1" dirty="0" smtClean="0"/>
                        <a:t>)</a:t>
                      </a:r>
                      <a:endParaRPr lang="en-IN" sz="1600" b="1" dirty="0"/>
                    </a:p>
                  </a:txBody>
                  <a:tcPr/>
                </a:tc>
              </a:tr>
              <a:tr h="0">
                <a:tc rowSpan="3">
                  <a:txBody>
                    <a:bodyPr/>
                    <a:lstStyle/>
                    <a:p>
                      <a:endParaRPr lang="en-IN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sz="1600" dirty="0" smtClean="0"/>
                        <a:t>Total diseased (</a:t>
                      </a:r>
                      <a:r>
                        <a:rPr lang="en-IN" sz="1600" dirty="0" err="1" smtClean="0"/>
                        <a:t>a+c</a:t>
                      </a:r>
                      <a:r>
                        <a:rPr lang="en-IN" sz="1600" dirty="0" smtClean="0"/>
                        <a:t>)</a:t>
                      </a:r>
                      <a:endParaRPr lang="en-IN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sz="1600" dirty="0" smtClean="0"/>
                        <a:t>Non-diseased (</a:t>
                      </a:r>
                      <a:r>
                        <a:rPr lang="en-IN" sz="1600" dirty="0" err="1" smtClean="0"/>
                        <a:t>b+d</a:t>
                      </a:r>
                      <a:r>
                        <a:rPr lang="en-IN" sz="1600" dirty="0" smtClean="0"/>
                        <a:t>)</a:t>
                      </a:r>
                      <a:endParaRPr lang="en-IN" sz="16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n-IN" sz="1600" dirty="0" smtClean="0"/>
                        <a:t>Total screened (</a:t>
                      </a:r>
                      <a:r>
                        <a:rPr lang="en-IN" sz="1600" dirty="0" err="1" smtClean="0"/>
                        <a:t>a+b+c+d</a:t>
                      </a:r>
                      <a:r>
                        <a:rPr lang="en-IN" sz="1600" dirty="0" smtClean="0"/>
                        <a:t>)</a:t>
                      </a:r>
                      <a:endParaRPr lang="en-IN" sz="16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46362"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IN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en-IN" sz="1600" b="1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  <a:tr h="353123">
                <a:tc vMerge="1">
                  <a:txBody>
                    <a:bodyPr/>
                    <a:lstStyle/>
                    <a:p>
                      <a:endParaRPr lang="en-IN" dirty="0"/>
                    </a:p>
                  </a:txBody>
                  <a:tcP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IN" sz="1600" b="1" dirty="0" smtClean="0"/>
                        <a:t>Sensitivity=</a:t>
                      </a:r>
                      <a:r>
                        <a:rPr lang="en-IN" sz="1600" b="1" baseline="0" dirty="0" smtClean="0"/>
                        <a:t> a/(</a:t>
                      </a:r>
                      <a:r>
                        <a:rPr lang="en-IN" sz="1600" b="1" baseline="0" dirty="0" err="1" smtClean="0"/>
                        <a:t>a+c</a:t>
                      </a:r>
                      <a:r>
                        <a:rPr lang="en-IN" sz="1600" b="1" baseline="0" dirty="0" smtClean="0"/>
                        <a:t>)</a:t>
                      </a:r>
                      <a:endParaRPr lang="en-IN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b="1" dirty="0" smtClean="0"/>
                        <a:t>Specificity= d/(</a:t>
                      </a:r>
                      <a:r>
                        <a:rPr lang="en-IN" sz="1600" b="1" dirty="0" err="1" smtClean="0"/>
                        <a:t>b+d</a:t>
                      </a:r>
                      <a:r>
                        <a:rPr lang="en-IN" sz="1600" b="1" dirty="0" smtClean="0"/>
                        <a:t>)</a:t>
                      </a:r>
                      <a:endParaRPr lang="en-IN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IN" sz="1600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IN" sz="1600" dirty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549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5143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630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939546"/>
          </a:xfrm>
        </p:spPr>
        <p:txBody>
          <a:bodyPr/>
          <a:lstStyle/>
          <a:p>
            <a:r>
              <a:rPr lang="en-IN" dirty="0" smtClean="0"/>
              <a:t>Validity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IN" sz="2000" b="1" dirty="0"/>
              <a:t>Sensitivity:</a:t>
            </a:r>
            <a:r>
              <a:rPr lang="en-IN" sz="2000" dirty="0"/>
              <a:t> A</a:t>
            </a:r>
            <a:r>
              <a:rPr lang="en-IN" sz="2000" dirty="0" smtClean="0"/>
              <a:t>bility </a:t>
            </a:r>
            <a:r>
              <a:rPr lang="en-IN" sz="2000" dirty="0"/>
              <a:t>of a test to detect all those with the disease in the screened population. </a:t>
            </a:r>
          </a:p>
          <a:p>
            <a:pPr marL="118872" indent="0" algn="ctr">
              <a:buNone/>
            </a:pPr>
            <a:r>
              <a:rPr lang="en-IN" sz="2000" b="1" dirty="0" smtClean="0">
                <a:solidFill>
                  <a:schemeClr val="accent5"/>
                </a:solidFill>
              </a:rPr>
              <a:t>Sensitivity</a:t>
            </a:r>
            <a:r>
              <a:rPr lang="en-IN" sz="2000" b="1" dirty="0">
                <a:solidFill>
                  <a:schemeClr val="accent5"/>
                </a:solidFill>
              </a:rPr>
              <a:t>= </a:t>
            </a:r>
            <a:r>
              <a:rPr lang="en-IN" sz="2000" b="1" dirty="0" smtClean="0">
                <a:solidFill>
                  <a:schemeClr val="accent5"/>
                </a:solidFill>
              </a:rPr>
              <a:t>true positives/ (true positives + false negatives)</a:t>
            </a:r>
          </a:p>
          <a:p>
            <a:pPr marL="118872" indent="0" algn="ctr">
              <a:buNone/>
            </a:pPr>
            <a:endParaRPr lang="en-IN" sz="2000" b="1" dirty="0" smtClean="0">
              <a:solidFill>
                <a:schemeClr val="accent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IN" sz="2000" b="1" dirty="0" smtClean="0"/>
              <a:t>Specificity</a:t>
            </a:r>
            <a:r>
              <a:rPr lang="en-IN" sz="2000" b="1" dirty="0"/>
              <a:t>:</a:t>
            </a:r>
            <a:r>
              <a:rPr lang="en-IN" sz="2000" dirty="0"/>
              <a:t> </a:t>
            </a:r>
            <a:r>
              <a:rPr lang="en-IN" sz="2000" dirty="0" smtClean="0"/>
              <a:t>Ability </a:t>
            </a:r>
            <a:r>
              <a:rPr lang="en-IN" sz="2000" dirty="0"/>
              <a:t>of a test to identify correctly those free of the disease in the screened </a:t>
            </a:r>
            <a:r>
              <a:rPr lang="en-IN" sz="2000" dirty="0" smtClean="0"/>
              <a:t>population</a:t>
            </a:r>
          </a:p>
          <a:p>
            <a:pPr marL="118872" indent="0" algn="ctr">
              <a:buNone/>
            </a:pPr>
            <a:r>
              <a:rPr lang="en-IN" sz="2000" b="1" dirty="0" smtClean="0">
                <a:solidFill>
                  <a:schemeClr val="accent5"/>
                </a:solidFill>
              </a:rPr>
              <a:t>Specificity</a:t>
            </a:r>
            <a:r>
              <a:rPr lang="en-IN" sz="2000" b="1" dirty="0">
                <a:solidFill>
                  <a:schemeClr val="accent5"/>
                </a:solidFill>
              </a:rPr>
              <a:t>= </a:t>
            </a:r>
            <a:r>
              <a:rPr lang="en-IN" sz="2000" b="1" dirty="0" smtClean="0">
                <a:solidFill>
                  <a:schemeClr val="accent5"/>
                </a:solidFill>
              </a:rPr>
              <a:t>true negatives/ (true negatives + false positives)</a:t>
            </a:r>
          </a:p>
          <a:p>
            <a:pPr marL="118872" indent="0" algn="ctr">
              <a:buNone/>
            </a:pPr>
            <a:endParaRPr lang="en-IN" sz="2000" b="1" dirty="0">
              <a:solidFill>
                <a:schemeClr val="accent5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 smtClean="0"/>
              <a:t>Ideal </a:t>
            </a:r>
            <a:r>
              <a:rPr lang="en-IN" sz="2000" dirty="0"/>
              <a:t>screening </a:t>
            </a:r>
            <a:r>
              <a:rPr lang="en-IN" sz="2000" dirty="0" smtClean="0"/>
              <a:t>test– </a:t>
            </a:r>
            <a:r>
              <a:rPr lang="en-IN" sz="2000" dirty="0" smtClean="0">
                <a:latin typeface="Arial Narrow" pitchFamily="34" charset="0"/>
              </a:rPr>
              <a:t>100% </a:t>
            </a:r>
            <a:r>
              <a:rPr lang="en-IN" sz="2000" dirty="0"/>
              <a:t>sensitivity and </a:t>
            </a:r>
            <a:r>
              <a:rPr lang="en-IN" sz="2000" dirty="0" smtClean="0"/>
              <a:t>specificity. Generally a test with high sensitivity is chosen for screening.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Both sensitivity and specificity are inherent properties of a </a:t>
            </a:r>
            <a:r>
              <a:rPr lang="en-IN" sz="2000" dirty="0" smtClean="0"/>
              <a:t>test.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 smtClean="0"/>
              <a:t>Cut-off values of tests can affect sensitivity and specificity</a:t>
            </a:r>
          </a:p>
          <a:p>
            <a:pPr lvl="1">
              <a:buFont typeface="Wingdings" pitchFamily="2" charset="2"/>
              <a:buChar char="Ø"/>
            </a:pPr>
            <a:r>
              <a:rPr lang="en-IN" sz="1800" dirty="0" smtClean="0"/>
              <a:t>High cut-off – low sensitivity but high specificity</a:t>
            </a:r>
          </a:p>
          <a:p>
            <a:pPr lvl="1">
              <a:buFont typeface="Wingdings" pitchFamily="2" charset="2"/>
              <a:buChar char="Ø"/>
            </a:pPr>
            <a:r>
              <a:rPr lang="en-IN" sz="1800" dirty="0" smtClean="0"/>
              <a:t>Low cut-off – high sensitivity but low specificity</a:t>
            </a:r>
            <a:endParaRPr lang="en-IN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3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4" y="1"/>
            <a:ext cx="3238500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394" y="2"/>
            <a:ext cx="2983006" cy="27241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"/>
            <a:ext cx="2895600" cy="2731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94" y="2731994"/>
            <a:ext cx="3238500" cy="241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395" y="2724151"/>
            <a:ext cx="2983006" cy="2419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1" y="2731995"/>
            <a:ext cx="2895599" cy="241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37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0"/>
            <a:ext cx="480060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9" y="0"/>
            <a:ext cx="4336211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879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85750"/>
            <a:ext cx="9144000" cy="770382"/>
          </a:xfrm>
        </p:spPr>
        <p:txBody>
          <a:bodyPr>
            <a:noAutofit/>
          </a:bodyPr>
          <a:lstStyle/>
          <a:p>
            <a:r>
              <a:rPr lang="en-IN" sz="3600" dirty="0"/>
              <a:t>Receptor operator characteristic (ROC) curve:</a:t>
            </a:r>
            <a:br>
              <a:rPr lang="en-IN" sz="3600" dirty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4095750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Graphical display </a:t>
            </a:r>
            <a:r>
              <a:rPr lang="en-IN" sz="2400" dirty="0"/>
              <a:t>of the how the proportions of true positives and false positives change for each of the possible pre-determined </a:t>
            </a:r>
            <a:r>
              <a:rPr lang="en-IN" sz="2400" dirty="0" smtClean="0"/>
              <a:t>value.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Distance from diagonal and area under the curve (AUROC) determines accuracy. AUROC ranges from 0 to 1.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1</a:t>
            </a:r>
            <a:r>
              <a:rPr lang="en-IN" sz="2200" dirty="0" smtClean="0"/>
              <a:t>= perfect test</a:t>
            </a:r>
          </a:p>
          <a:p>
            <a:pPr lvl="1">
              <a:buFont typeface="Wingdings" pitchFamily="2" charset="2"/>
              <a:buChar char="Ø"/>
            </a:pPr>
            <a:r>
              <a:rPr lang="en-IN" sz="2200" dirty="0" smtClean="0"/>
              <a:t>0.5= no diagnostic capability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Uses:</a:t>
            </a:r>
          </a:p>
          <a:p>
            <a:pPr lvl="1">
              <a:buFont typeface="Wingdings" pitchFamily="2" charset="2"/>
              <a:buChar char="Ø"/>
            </a:pPr>
            <a:r>
              <a:rPr lang="en-IN" sz="2200" dirty="0" smtClean="0"/>
              <a:t>Shows the trade off between sensitivity and specificity.</a:t>
            </a:r>
          </a:p>
          <a:p>
            <a:pPr lvl="1">
              <a:buFont typeface="Wingdings" pitchFamily="2" charset="2"/>
              <a:buChar char="Ø"/>
            </a:pPr>
            <a:r>
              <a:rPr lang="en-IN" sz="2200" dirty="0" smtClean="0"/>
              <a:t>To </a:t>
            </a:r>
            <a:r>
              <a:rPr lang="en-IN" sz="2200" dirty="0"/>
              <a:t>set a cut-off value for a test </a:t>
            </a:r>
            <a:r>
              <a:rPr lang="en-IN" sz="2200" dirty="0" smtClean="0"/>
              <a:t>result.</a:t>
            </a:r>
          </a:p>
          <a:p>
            <a:pPr lvl="1">
              <a:buFont typeface="Wingdings" pitchFamily="2" charset="2"/>
              <a:buChar char="Ø"/>
            </a:pPr>
            <a:r>
              <a:rPr lang="en-IN" sz="2200" dirty="0" smtClean="0"/>
              <a:t>To </a:t>
            </a:r>
            <a:r>
              <a:rPr lang="en-IN" sz="2200" dirty="0"/>
              <a:t>compare the performance of different tests measuring the same </a:t>
            </a:r>
            <a:r>
              <a:rPr lang="en-IN" sz="2200" dirty="0" smtClean="0"/>
              <a:t>outcome.</a:t>
            </a:r>
          </a:p>
          <a:p>
            <a:pPr>
              <a:buFont typeface="Wingdings" pitchFamily="2" charset="2"/>
              <a:buChar char="Ø"/>
            </a:pPr>
            <a:r>
              <a:rPr lang="en-IN" sz="2600" dirty="0" smtClean="0"/>
              <a:t>Cannot be used for a dichotomous variable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0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438150"/>
            <a:ext cx="8991600" cy="304800"/>
          </a:xfrm>
        </p:spPr>
        <p:txBody>
          <a:bodyPr>
            <a:noAutofit/>
          </a:bodyPr>
          <a:lstStyle/>
          <a:p>
            <a:r>
              <a:rPr lang="en-IN" sz="3200" dirty="0" smtClean="0"/>
              <a:t> </a:t>
            </a:r>
            <a:r>
              <a:rPr lang="en-IN" sz="3200" dirty="0"/>
              <a:t>Receptor operator characteristic (ROC) curve:</a:t>
            </a:r>
            <a:br>
              <a:rPr lang="en-IN" sz="3200" dirty="0"/>
            </a:br>
            <a:endParaRPr lang="en-IN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5368105"/>
              </p:ext>
            </p:extLst>
          </p:nvPr>
        </p:nvGraphicFramePr>
        <p:xfrm>
          <a:off x="3429000" y="971550"/>
          <a:ext cx="5562600" cy="4171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951705" y="1779198"/>
            <a:ext cx="615553" cy="1905000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IN" sz="2800" dirty="0" smtClean="0"/>
              <a:t>sensitivity</a:t>
            </a:r>
            <a:endParaRPr lang="en-IN" sz="28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089705"/>
              </p:ext>
            </p:extLst>
          </p:nvPr>
        </p:nvGraphicFramePr>
        <p:xfrm>
          <a:off x="0" y="967740"/>
          <a:ext cx="3996704" cy="417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7304"/>
                <a:gridCol w="1447800"/>
                <a:gridCol w="1371600"/>
              </a:tblGrid>
              <a:tr h="498776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Blood sugar level (mg/dl)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Sensitivity (%)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Specificity (%)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70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98.6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8.8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80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97.1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25.5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90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94.3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47.6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100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88.6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69.8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110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85.7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84.1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120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71.4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92.5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130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64.3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96.9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140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57.1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99.4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150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50.0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99.6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160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47.1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99.8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170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42.9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100</a:t>
                      </a:r>
                      <a:endParaRPr lang="en-IN" sz="1400" dirty="0"/>
                    </a:p>
                  </a:txBody>
                  <a:tcPr anchor="ctr"/>
                </a:tc>
              </a:tr>
              <a:tr h="293398"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180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38.6</a:t>
                      </a:r>
                      <a:endParaRPr lang="en-IN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400" dirty="0" smtClean="0"/>
                        <a:t>100</a:t>
                      </a:r>
                      <a:endParaRPr lang="en-IN" sz="1400" dirty="0"/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1" name="Straight Connector 10"/>
          <p:cNvCxnSpPr/>
          <p:nvPr/>
        </p:nvCxnSpPr>
        <p:spPr>
          <a:xfrm flipV="1">
            <a:off x="6096000" y="1657350"/>
            <a:ext cx="2667000" cy="281940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6096000" y="1779198"/>
            <a:ext cx="2438400" cy="1706952"/>
          </a:xfrm>
          <a:prstGeom prst="line">
            <a:avLst/>
          </a:prstGeom>
          <a:ln w="6350">
            <a:solidFill>
              <a:srgbClr val="FF0000"/>
            </a:solidFill>
            <a:prstDash val="sysDash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450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6586"/>
            <a:ext cx="8534400" cy="702564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Predictive values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Proportion of individuals having the disease or free of it from those detected as positive or negative by the test respectively.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Does not affect the validity of test rather depends on its sensitivity and specificity.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Not an inherent property as depends on the prevalence of disease in the screened population.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Helps in determining the population to be screened, test to be utilized and cost-effectiveness.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It is of 2 types: 	Predictive value of a positive test (PPV)</a:t>
            </a:r>
          </a:p>
          <a:p>
            <a:pPr marL="118872" indent="0">
              <a:buNone/>
            </a:pPr>
            <a:r>
              <a:rPr lang="en-IN" sz="2400" dirty="0"/>
              <a:t>	</a:t>
            </a:r>
            <a:r>
              <a:rPr lang="en-IN" sz="2400" dirty="0" smtClean="0"/>
              <a:t>		Predictive value of a negative test (NPV)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83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Predictive value of a positive test</a:t>
            </a:r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123950"/>
                <a:ext cx="9144000" cy="4019550"/>
              </a:xfrm>
            </p:spPr>
            <p:txBody>
              <a:bodyPr>
                <a:normAutofit/>
              </a:bodyPr>
              <a:lstStyle/>
              <a:p>
                <a:pPr>
                  <a:buFont typeface="Wingdings" pitchFamily="2" charset="2"/>
                  <a:buChar char="Ø"/>
                </a:pPr>
                <a:r>
                  <a:rPr lang="en-IN" sz="2400" dirty="0" smtClean="0"/>
                  <a:t>Also called as positive predictive value (PPV).</a:t>
                </a:r>
              </a:p>
              <a:p>
                <a:pPr>
                  <a:buFont typeface="Wingdings" pitchFamily="2" charset="2"/>
                  <a:buChar char="Ø"/>
                </a:pPr>
                <a:endParaRPr lang="en-IN" sz="2400" dirty="0" smtClean="0"/>
              </a:p>
              <a:p>
                <a:pPr>
                  <a:buFont typeface="Wingdings" pitchFamily="2" charset="2"/>
                  <a:buChar char="Ø"/>
                </a:pPr>
                <a:r>
                  <a:rPr lang="en-IN" sz="2400" dirty="0" smtClean="0"/>
                  <a:t>Proportion </a:t>
                </a:r>
                <a:r>
                  <a:rPr lang="en-IN" sz="2400" dirty="0"/>
                  <a:t>of people </a:t>
                </a:r>
                <a:r>
                  <a:rPr lang="en-IN" sz="2400" dirty="0" smtClean="0"/>
                  <a:t>actually having </a:t>
                </a:r>
                <a:r>
                  <a:rPr lang="en-IN" sz="2400" dirty="0"/>
                  <a:t>the disease among all those who have tested positive on the </a:t>
                </a:r>
                <a:r>
                  <a:rPr lang="en-IN" sz="2400" dirty="0" smtClean="0"/>
                  <a:t>test i.e. “If </a:t>
                </a:r>
                <a:r>
                  <a:rPr lang="en-IN" sz="2400" dirty="0"/>
                  <a:t>one tests positive on screening, what are the chances that he really has the disease?”</a:t>
                </a:r>
                <a:endParaRPr lang="en-IN" sz="2400" dirty="0" smtClean="0"/>
              </a:p>
              <a:p>
                <a:pPr marL="118872" indent="0" algn="ctr">
                  <a:buNone/>
                </a:pPr>
                <a:r>
                  <a:rPr lang="en-IN" sz="2400" b="1" dirty="0" smtClean="0">
                    <a:solidFill>
                      <a:schemeClr val="accent5"/>
                    </a:solidFill>
                  </a:rPr>
                  <a:t>PPV= true positives/ (true positives + false positives)</a:t>
                </a:r>
                <a:endParaRPr lang="en-IN" sz="2400" b="1" dirty="0"/>
              </a:p>
              <a:p>
                <a:pPr marL="118872" indent="0">
                  <a:buNone/>
                </a:pPr>
                <a:r>
                  <a:rPr lang="en-IN" sz="2400" dirty="0"/>
                  <a:t>a</a:t>
                </a:r>
                <a:r>
                  <a:rPr lang="en-IN" sz="2400" dirty="0" smtClean="0"/>
                  <a:t>lso,  	</a:t>
                </a:r>
                <a14:m>
                  <m:oMath xmlns:m="http://schemas.openxmlformats.org/officeDocument/2006/math">
                    <m:r>
                      <a:rPr lang="en-IN" sz="2400" i="1">
                        <a:latin typeface="Cambria Math"/>
                      </a:rPr>
                      <m:t>𝑃𝑃𝑉</m:t>
                    </m:r>
                    <m:r>
                      <a:rPr lang="en-IN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N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IN" sz="2400" b="0" i="1" smtClean="0">
                            <a:latin typeface="Cambria Math"/>
                          </a:rPr>
                          <m:t>𝑆𝑒𝑛𝑠𝑖𝑡𝑖𝑣𝑖𝑡𝑦</m:t>
                        </m:r>
                        <m:r>
                          <a:rPr lang="en-IN" sz="2400" b="0" i="1" smtClean="0">
                            <a:latin typeface="Cambria Math"/>
                          </a:rPr>
                          <m:t> ∗ </m:t>
                        </m:r>
                        <m:r>
                          <a:rPr lang="en-IN" sz="2400" i="1">
                            <a:latin typeface="Cambria Math"/>
                          </a:rPr>
                          <m:t>𝑃</m:t>
                        </m:r>
                        <m:r>
                          <a:rPr lang="en-IN" sz="2400" b="0" i="1" smtClean="0">
                            <a:latin typeface="Cambria Math"/>
                          </a:rPr>
                          <m:t>𝑟𝑒𝑣𝑎𝑙𝑒𝑛𝑐𝑒</m:t>
                        </m:r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sz="2400" i="1">
                                    <a:latin typeface="Cambria Math"/>
                                  </a:rPr>
                                  <m:t>𝑆𝑒𝑛𝑠𝑖𝑡𝑖𝑣𝑖𝑡𝑦</m:t>
                                </m:r>
                                <m:r>
                                  <a:rPr lang="en-IN" sz="2400" i="1">
                                    <a:latin typeface="Cambria Math"/>
                                  </a:rPr>
                                  <m:t>∗</m:t>
                                </m:r>
                                <m:r>
                                  <a:rPr lang="en-IN" sz="2400" i="1">
                                    <a:latin typeface="Cambria Math"/>
                                  </a:rPr>
                                  <m:t>𝑃𝑟𝑒𝑣𝑎𝑙𝑒𝑛𝑐𝑒</m:t>
                                </m:r>
                              </m:e>
                            </m:d>
                            <m:r>
                              <a:rPr lang="en-IN" sz="2400" b="0" i="1" smtClean="0">
                                <a:latin typeface="Cambria Math"/>
                              </a:rPr>
                              <m:t> + </m:t>
                            </m:r>
                            <m:d>
                              <m:d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sz="2400" i="1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n-IN" sz="2400" i="1">
                                    <a:latin typeface="Cambria Math"/>
                                  </a:rPr>
                                  <m:t>𝑆𝑝𝑒𝑐𝑖𝑓𝑖𝑐𝑖𝑡𝑦</m:t>
                                </m:r>
                              </m:e>
                            </m:d>
                            <m:r>
                              <a:rPr lang="en-IN" sz="2400" b="0" i="1" smtClean="0">
                                <a:latin typeface="Cambria Math"/>
                              </a:rPr>
                              <m:t>(1−</m:t>
                            </m:r>
                            <m:r>
                              <a:rPr lang="en-IN" sz="2400" i="1">
                                <a:latin typeface="Cambria Math"/>
                              </a:rPr>
                              <m:t>𝑃</m:t>
                            </m:r>
                            <m:r>
                              <a:rPr lang="en-IN" sz="2400" b="0" i="1" smtClean="0">
                                <a:latin typeface="Cambria Math"/>
                              </a:rPr>
                              <m:t>𝑟𝑒𝑣𝑎𝑙𝑒𝑛𝑐𝑒</m:t>
                            </m:r>
                            <m:r>
                              <a:rPr lang="en-IN" sz="2400" b="0" i="1" smtClean="0">
                                <a:latin typeface="Cambria Math"/>
                              </a:rPr>
                              <m:t>)</m:t>
                            </m:r>
                          </m:e>
                        </m:d>
                      </m:den>
                    </m:f>
                  </m:oMath>
                </a14:m>
                <a:endParaRPr lang="en-IN" sz="2400" dirty="0"/>
              </a:p>
              <a:p>
                <a:pPr marL="118872" indent="0">
                  <a:buNone/>
                </a:pPr>
                <a:endParaRPr lang="en-IN" sz="2400" b="1" dirty="0" smtClean="0"/>
              </a:p>
              <a:p>
                <a:pPr>
                  <a:buFont typeface="Wingdings" pitchFamily="2" charset="2"/>
                  <a:buChar char="Ø"/>
                </a:pPr>
                <a:r>
                  <a:rPr lang="en-IN" sz="2400" dirty="0" smtClean="0"/>
                  <a:t> 	PPV		cost-effectiveness</a:t>
                </a:r>
                <a:r>
                  <a:rPr lang="en-IN" sz="2400" b="1" dirty="0" smtClean="0"/>
                  <a:t>		</a:t>
                </a:r>
                <a:endParaRPr lang="en-IN" sz="2400" dirty="0" smtClean="0"/>
              </a:p>
              <a:p>
                <a:pPr>
                  <a:buFont typeface="Wingdings" pitchFamily="2" charset="2"/>
                  <a:buChar char="Ø"/>
                </a:pPr>
                <a:endParaRPr lang="en-IN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23950"/>
                <a:ext cx="9144000" cy="4019550"/>
              </a:xfrm>
              <a:blipFill rotWithShape="1">
                <a:blip r:embed="rId3"/>
                <a:stretch>
                  <a:fillRect l="-133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29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838200" y="4315004"/>
            <a:ext cx="0" cy="361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1701560" y="4511075"/>
            <a:ext cx="5334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593675" y="4364067"/>
            <a:ext cx="0" cy="361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>
            <a:outerShdw blurRad="50800" dist="50800" dir="5400000" sx="35000" sy="35000" algn="ctr" rotWithShape="0">
              <a:srgbClr val="000000"/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1420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0030"/>
            <a:ext cx="7239000" cy="579120"/>
          </a:xfrm>
        </p:spPr>
        <p:txBody>
          <a:bodyPr>
            <a:normAutofit fontScale="90000"/>
          </a:bodyPr>
          <a:lstStyle/>
          <a:p>
            <a:r>
              <a:rPr lang="en-IN" dirty="0"/>
              <a:t>D</a:t>
            </a:r>
            <a:r>
              <a:rPr lang="en-IN" dirty="0" smtClean="0"/>
              <a:t>efinition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23950"/>
            <a:ext cx="8991600" cy="40195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IN" sz="2600" dirty="0" smtClean="0"/>
              <a:t>Presumptive </a:t>
            </a:r>
            <a:r>
              <a:rPr lang="en-IN" sz="2600" dirty="0"/>
              <a:t>identification of unrecognized disease or defect by application of tests, examinations, or other procedures that can be applied </a:t>
            </a:r>
            <a:r>
              <a:rPr lang="en-IN" sz="2600" dirty="0" smtClean="0"/>
              <a:t>rapidly. </a:t>
            </a:r>
            <a:r>
              <a:rPr lang="en-IN" sz="2600" b="1" dirty="0"/>
              <a:t>(U.S. Commission on chronic illness, 1957)</a:t>
            </a:r>
          </a:p>
          <a:p>
            <a:pPr marL="118872" lvl="0" indent="0">
              <a:buNone/>
            </a:pPr>
            <a:endParaRPr lang="en-IN" sz="2600" dirty="0" smtClean="0"/>
          </a:p>
          <a:p>
            <a:pPr lvl="0">
              <a:buFont typeface="Wingdings" pitchFamily="2" charset="2"/>
              <a:buChar char="Ø"/>
            </a:pPr>
            <a:r>
              <a:rPr lang="en-IN" sz="2600" dirty="0" smtClean="0"/>
              <a:t>A </a:t>
            </a:r>
            <a:r>
              <a:rPr lang="en-IN" sz="2600" dirty="0"/>
              <a:t>preventive care function (secondary </a:t>
            </a:r>
            <a:r>
              <a:rPr lang="en-IN" sz="2600" dirty="0" smtClean="0"/>
              <a:t>prevention)</a:t>
            </a:r>
          </a:p>
          <a:p>
            <a:pPr lvl="0">
              <a:buFont typeface="Wingdings" pitchFamily="2" charset="2"/>
              <a:buChar char="Ø"/>
            </a:pPr>
            <a:r>
              <a:rPr lang="en-IN" sz="2600" dirty="0" smtClean="0"/>
              <a:t>It </a:t>
            </a:r>
            <a:r>
              <a:rPr lang="en-IN" sz="2600" dirty="0"/>
              <a:t>however differs from periodic health examination in the following respects-</a:t>
            </a:r>
          </a:p>
          <a:p>
            <a:pPr lvl="1"/>
            <a:r>
              <a:rPr lang="en-IN" sz="2400" dirty="0"/>
              <a:t>Wider application,</a:t>
            </a:r>
          </a:p>
          <a:p>
            <a:pPr lvl="1"/>
            <a:r>
              <a:rPr lang="en-IN" sz="2400" dirty="0"/>
              <a:t>Relatively inexpensive,</a:t>
            </a:r>
          </a:p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712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Predictive value of a negative test</a:t>
            </a:r>
            <a:endParaRPr lang="en-IN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123950"/>
                <a:ext cx="9144000" cy="4019550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buFont typeface="Wingdings" pitchFamily="2" charset="2"/>
                  <a:buChar char="Ø"/>
                </a:pPr>
                <a:r>
                  <a:rPr lang="en-IN" sz="2400" dirty="0" smtClean="0"/>
                  <a:t>Proportion </a:t>
                </a:r>
                <a:r>
                  <a:rPr lang="en-IN" sz="2400" dirty="0"/>
                  <a:t>of people </a:t>
                </a:r>
                <a:r>
                  <a:rPr lang="en-IN" sz="2400" dirty="0" smtClean="0"/>
                  <a:t>free of disease </a:t>
                </a:r>
                <a:r>
                  <a:rPr lang="en-IN" sz="2400" dirty="0"/>
                  <a:t>among all those who have tested </a:t>
                </a:r>
                <a:r>
                  <a:rPr lang="en-IN" sz="2400" dirty="0" smtClean="0"/>
                  <a:t>negative on </a:t>
                </a:r>
                <a:r>
                  <a:rPr lang="en-IN" sz="2400" dirty="0"/>
                  <a:t>the </a:t>
                </a:r>
                <a:r>
                  <a:rPr lang="en-IN" sz="2400" dirty="0" smtClean="0"/>
                  <a:t>test</a:t>
                </a:r>
                <a:r>
                  <a:rPr lang="en-IN" sz="2400" dirty="0"/>
                  <a:t> </a:t>
                </a:r>
                <a:r>
                  <a:rPr lang="en-IN" sz="2400" dirty="0" smtClean="0"/>
                  <a:t>i.e. “If </a:t>
                </a:r>
                <a:r>
                  <a:rPr lang="en-IN" sz="2400" dirty="0"/>
                  <a:t>one tests </a:t>
                </a:r>
                <a:r>
                  <a:rPr lang="en-IN" sz="2400" dirty="0" smtClean="0"/>
                  <a:t>negative on </a:t>
                </a:r>
                <a:r>
                  <a:rPr lang="en-IN" sz="2400" dirty="0"/>
                  <a:t>screening, what are the chances that he </a:t>
                </a:r>
                <a:r>
                  <a:rPr lang="en-IN" sz="2400" dirty="0" smtClean="0"/>
                  <a:t>is actually free of </a:t>
                </a:r>
                <a:r>
                  <a:rPr lang="en-IN" sz="2400" dirty="0"/>
                  <a:t>disease?”</a:t>
                </a:r>
              </a:p>
              <a:p>
                <a:pPr marL="118872" indent="0" algn="ctr">
                  <a:buNone/>
                </a:pPr>
                <a:r>
                  <a:rPr lang="en-IN" sz="2400" b="1" dirty="0" smtClean="0">
                    <a:solidFill>
                      <a:schemeClr val="accent5"/>
                    </a:solidFill>
                  </a:rPr>
                  <a:t>NPV</a:t>
                </a:r>
                <a:r>
                  <a:rPr lang="en-IN" sz="2400" b="1" dirty="0">
                    <a:solidFill>
                      <a:schemeClr val="accent5"/>
                    </a:solidFill>
                  </a:rPr>
                  <a:t>= true </a:t>
                </a:r>
                <a:r>
                  <a:rPr lang="en-IN" sz="2400" b="1" dirty="0" smtClean="0">
                    <a:solidFill>
                      <a:schemeClr val="accent5"/>
                    </a:solidFill>
                  </a:rPr>
                  <a:t>negatives/ (true negatives+ </a:t>
                </a:r>
                <a:r>
                  <a:rPr lang="en-IN" sz="2400" b="1" dirty="0">
                    <a:solidFill>
                      <a:schemeClr val="accent5"/>
                    </a:solidFill>
                  </a:rPr>
                  <a:t>false </a:t>
                </a:r>
                <a:r>
                  <a:rPr lang="en-IN" sz="2400" b="1" dirty="0" smtClean="0">
                    <a:solidFill>
                      <a:schemeClr val="accent5"/>
                    </a:solidFill>
                  </a:rPr>
                  <a:t>negatives)</a:t>
                </a:r>
              </a:p>
              <a:p>
                <a:pPr marL="118872" indent="0" algn="ctr">
                  <a:buNone/>
                </a:pPr>
                <a:endParaRPr lang="en-IN" sz="2400" b="1" dirty="0" smtClean="0">
                  <a:solidFill>
                    <a:schemeClr val="accent5"/>
                  </a:solidFill>
                </a:endParaRPr>
              </a:p>
              <a:p>
                <a:pPr marL="118872" indent="0">
                  <a:buNone/>
                </a:pPr>
                <a:r>
                  <a:rPr lang="en-IN" sz="2400" dirty="0" smtClean="0"/>
                  <a:t>	also, 	</a:t>
                </a:r>
                <a:r>
                  <a:rPr lang="en-IN" sz="2400" dirty="0"/>
                  <a:t> N</a:t>
                </a:r>
                <a14:m>
                  <m:oMath xmlns:m="http://schemas.openxmlformats.org/officeDocument/2006/math">
                    <m:r>
                      <a:rPr lang="en-IN" sz="2400" i="1">
                        <a:latin typeface="Cambria Math"/>
                      </a:rPr>
                      <m:t>𝑃𝑉</m:t>
                    </m:r>
                    <m:r>
                      <a:rPr lang="en-IN" sz="24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IN" sz="2400" i="1">
                            <a:latin typeface="Cambria Math"/>
                          </a:rPr>
                        </m:ctrlPr>
                      </m:fPr>
                      <m:num>
                        <m:r>
                          <a:rPr lang="en-IN" sz="2400" i="1">
                            <a:latin typeface="Cambria Math"/>
                          </a:rPr>
                          <m:t>𝑆𝑝𝑒𝑐𝑖𝑓𝑖𝑐𝑖𝑡𝑦</m:t>
                        </m:r>
                        <m:r>
                          <a:rPr lang="en-IN" sz="2400" b="0" i="1" smtClean="0">
                            <a:latin typeface="Cambria Math"/>
                          </a:rPr>
                          <m:t> ∗ </m:t>
                        </m:r>
                        <m:d>
                          <m:dPr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sz="2400" i="1">
                                <a:latin typeface="Cambria Math"/>
                              </a:rPr>
                              <m:t>1−</m:t>
                            </m:r>
                            <m:r>
                              <a:rPr lang="en-IN" sz="2400" i="1">
                                <a:latin typeface="Cambria Math"/>
                              </a:rPr>
                              <m:t>𝑃𝑟𝑒𝑣𝑎𝑙𝑒𝑛𝑐𝑒</m:t>
                            </m:r>
                          </m:e>
                        </m:d>
                        <m:r>
                          <a:rPr lang="en-IN" sz="2400" b="0" i="1" smtClean="0">
                            <a:latin typeface="Cambria Math"/>
                          </a:rPr>
                          <m:t> </m:t>
                        </m:r>
                      </m:num>
                      <m:den>
                        <m:d>
                          <m:dPr>
                            <m:begChr m:val="["/>
                            <m:endChr m:val="]"/>
                            <m:ctrlPr>
                              <a:rPr lang="en-IN" sz="24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IN" sz="2400" i="1">
                                <a:latin typeface="Cambria Math"/>
                              </a:rPr>
                              <m:t>𝑆𝑝𝑒𝑐𝑖𝑓𝑖𝑐𝑖𝑡𝑦</m:t>
                            </m:r>
                            <m:d>
                              <m:dPr>
                                <m:ctrlPr>
                                  <a:rPr lang="en-IN" sz="24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IN" sz="2400" i="1"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n-IN" sz="2400" i="1">
                                    <a:latin typeface="Cambria Math"/>
                                  </a:rPr>
                                  <m:t>𝑃𝑟𝑒𝑣𝑎𝑙𝑒𝑛𝑐𝑒</m:t>
                                </m:r>
                              </m:e>
                            </m:d>
                            <m:r>
                              <a:rPr lang="en-IN" sz="2400" i="1">
                                <a:latin typeface="Cambria Math"/>
                              </a:rPr>
                              <m:t>+(1−</m:t>
                            </m:r>
                            <m:r>
                              <a:rPr lang="en-IN" sz="2400" i="1">
                                <a:latin typeface="Cambria Math"/>
                              </a:rPr>
                              <m:t>𝑆𝑒𝑛𝑠𝑖𝑡𝑖𝑣𝑖𝑡𝑦</m:t>
                            </m:r>
                            <m:r>
                              <a:rPr lang="en-IN" sz="2400" i="1">
                                <a:latin typeface="Cambria Math"/>
                              </a:rPr>
                              <m:t>)</m:t>
                            </m:r>
                            <m:r>
                              <a:rPr lang="en-IN" sz="2400" i="1">
                                <a:latin typeface="Cambria Math"/>
                              </a:rPr>
                              <m:t>𝑃𝑟𝑒𝑣𝑎𝑙𝑒𝑛𝑐𝑒</m:t>
                            </m:r>
                          </m:e>
                        </m:d>
                      </m:den>
                    </m:f>
                  </m:oMath>
                </a14:m>
                <a:endParaRPr lang="en-IN" sz="2400" dirty="0" smtClean="0"/>
              </a:p>
              <a:p>
                <a:pPr>
                  <a:buFont typeface="Wingdings" pitchFamily="2" charset="2"/>
                  <a:buChar char="Ø"/>
                </a:pPr>
                <a:endParaRPr lang="en-IN" sz="2400" dirty="0" smtClean="0"/>
              </a:p>
              <a:p>
                <a:pPr>
                  <a:buFont typeface="Wingdings" pitchFamily="2" charset="2"/>
                  <a:buChar char="Ø"/>
                </a:pPr>
                <a:r>
                  <a:rPr lang="en-IN" sz="2400" dirty="0" smtClean="0"/>
                  <a:t>Makes people understand that negative test does not guarantee disease free condition.</a:t>
                </a:r>
              </a:p>
              <a:p>
                <a:pPr marL="118872" indent="0">
                  <a:buNone/>
                </a:pPr>
                <a:endParaRPr lang="en-IN" sz="2400" dirty="0" smtClean="0"/>
              </a:p>
              <a:p>
                <a:pPr>
                  <a:buFont typeface="Wingdings" pitchFamily="2" charset="2"/>
                  <a:buChar char="Ø"/>
                </a:pPr>
                <a:r>
                  <a:rPr lang="en-IN" sz="2400" dirty="0" smtClean="0"/>
                  <a:t>Limited role in decision making.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123950"/>
                <a:ext cx="9144000" cy="4019550"/>
              </a:xfrm>
              <a:blipFill rotWithShape="1">
                <a:blip r:embed="rId2"/>
                <a:stretch>
                  <a:fillRect t="-606"/>
                </a:stretch>
              </a:blipFill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5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6586"/>
            <a:ext cx="8534400" cy="939546"/>
          </a:xfrm>
        </p:spPr>
        <p:txBody>
          <a:bodyPr/>
          <a:lstStyle/>
          <a:p>
            <a:r>
              <a:rPr lang="en-IN" dirty="0" smtClean="0"/>
              <a:t>Likelihood ratios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 fontScale="92500" lnSpcReduction="20000"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sz="2400" dirty="0" smtClean="0"/>
              <a:t>How much a test result will change the odds of having the disease.</a:t>
            </a:r>
          </a:p>
          <a:p>
            <a:pPr algn="just">
              <a:buFont typeface="Wingdings" pitchFamily="2" charset="2"/>
              <a:buChar char="Ø"/>
            </a:pPr>
            <a:r>
              <a:rPr lang="en-IN" sz="2400" dirty="0" smtClean="0"/>
              <a:t>Used to describe </a:t>
            </a:r>
            <a:r>
              <a:rPr lang="en-IN" sz="2400" dirty="0"/>
              <a:t>the performance of a </a:t>
            </a:r>
            <a:r>
              <a:rPr lang="en-IN" sz="2400" dirty="0" smtClean="0"/>
              <a:t>test.</a:t>
            </a:r>
          </a:p>
          <a:p>
            <a:pPr algn="just">
              <a:buFont typeface="Wingdings" pitchFamily="2" charset="2"/>
              <a:buChar char="Ø"/>
            </a:pPr>
            <a:r>
              <a:rPr lang="en-IN" sz="2400" b="1" dirty="0" smtClean="0"/>
              <a:t>LR+ </a:t>
            </a:r>
            <a:r>
              <a:rPr lang="en-IN" sz="2400" dirty="0" smtClean="0"/>
              <a:t>infers how much the odds of disease increase when a test is +</a:t>
            </a:r>
            <a:r>
              <a:rPr lang="en-IN" sz="2400" dirty="0" err="1" smtClean="0"/>
              <a:t>ve</a:t>
            </a:r>
            <a:endParaRPr lang="en-IN" sz="2400" dirty="0" smtClean="0"/>
          </a:p>
          <a:p>
            <a:pPr marL="457200" lvl="1" indent="0" algn="just">
              <a:buNone/>
            </a:pPr>
            <a:r>
              <a:rPr lang="en-IN" sz="2000" b="1" dirty="0" smtClean="0">
                <a:solidFill>
                  <a:srgbClr val="FF0000"/>
                </a:solidFill>
              </a:rPr>
              <a:t>		LR+ = TP/FP or sensitivity/ (1-specificity) </a:t>
            </a:r>
          </a:p>
          <a:p>
            <a:pPr algn="just">
              <a:buFont typeface="Wingdings" pitchFamily="2" charset="2"/>
              <a:buChar char="Ø"/>
            </a:pPr>
            <a:endParaRPr lang="en-IN" sz="2400" b="1" dirty="0" smtClean="0"/>
          </a:p>
          <a:p>
            <a:pPr algn="just">
              <a:buFont typeface="Wingdings" pitchFamily="2" charset="2"/>
              <a:buChar char="Ø"/>
            </a:pPr>
            <a:r>
              <a:rPr lang="en-IN" sz="2400" b="1" dirty="0" smtClean="0"/>
              <a:t>LR–</a:t>
            </a:r>
            <a:r>
              <a:rPr lang="en-IN" sz="2400" dirty="0" smtClean="0"/>
              <a:t> </a:t>
            </a:r>
            <a:r>
              <a:rPr lang="en-IN" sz="2400" dirty="0"/>
              <a:t>infers how much the odds of disease </a:t>
            </a:r>
            <a:r>
              <a:rPr lang="en-IN" sz="2400" dirty="0" smtClean="0"/>
              <a:t>decrease when </a:t>
            </a:r>
            <a:r>
              <a:rPr lang="en-IN" sz="2400" dirty="0"/>
              <a:t>a test is -</a:t>
            </a:r>
            <a:r>
              <a:rPr lang="en-IN" sz="2400" dirty="0" err="1" smtClean="0"/>
              <a:t>ve</a:t>
            </a:r>
            <a:endParaRPr lang="en-IN" sz="2400" dirty="0" smtClean="0"/>
          </a:p>
          <a:p>
            <a:pPr marL="457200" lvl="1" indent="0" algn="just">
              <a:buNone/>
            </a:pPr>
            <a:r>
              <a:rPr lang="en-IN" sz="2000" b="1" dirty="0" smtClean="0">
                <a:solidFill>
                  <a:srgbClr val="FF0000"/>
                </a:solidFill>
              </a:rPr>
              <a:t>		LR- =  FN/ TN or (1-sensitivity)/ </a:t>
            </a:r>
            <a:r>
              <a:rPr lang="en-IN" sz="2000" b="1" dirty="0" smtClean="0">
                <a:solidFill>
                  <a:srgbClr val="FF0000"/>
                </a:solidFill>
              </a:rPr>
              <a:t>specificity</a:t>
            </a:r>
          </a:p>
          <a:p>
            <a:pPr marL="457200" lvl="1" indent="0" algn="just">
              <a:buNone/>
            </a:pPr>
            <a:endParaRPr lang="en-IN" sz="2000" b="1" dirty="0" smtClean="0">
              <a:solidFill>
                <a:srgbClr val="FF0000"/>
              </a:solidFill>
            </a:endParaRPr>
          </a:p>
          <a:p>
            <a:pPr marL="507492" indent="-342900" algn="just">
              <a:buFont typeface="Wingdings" pitchFamily="2" charset="2"/>
              <a:buChar char="Ø"/>
            </a:pPr>
            <a:r>
              <a:rPr lang="en-IN" sz="2400" b="1" dirty="0" smtClean="0">
                <a:solidFill>
                  <a:srgbClr val="FF0000"/>
                </a:solidFill>
              </a:rPr>
              <a:t>Pre-test odds = prevalence / (1-prevalence)</a:t>
            </a:r>
            <a:endParaRPr lang="en-IN" sz="2400" b="1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Ø"/>
            </a:pPr>
            <a:endParaRPr lang="en-IN" sz="2400" b="1" dirty="0" smtClean="0">
              <a:solidFill>
                <a:srgbClr val="FF0000"/>
              </a:solidFill>
            </a:endParaRPr>
          </a:p>
          <a:p>
            <a:pPr algn="just">
              <a:buFont typeface="Wingdings" pitchFamily="2" charset="2"/>
              <a:buChar char="Ø"/>
            </a:pPr>
            <a:r>
              <a:rPr lang="en-IN" sz="2400" b="1" dirty="0" smtClean="0">
                <a:solidFill>
                  <a:srgbClr val="FF0000"/>
                </a:solidFill>
              </a:rPr>
              <a:t>Pre-test </a:t>
            </a:r>
            <a:r>
              <a:rPr lang="en-IN" sz="2400" b="1" dirty="0">
                <a:solidFill>
                  <a:srgbClr val="FF0000"/>
                </a:solidFill>
              </a:rPr>
              <a:t>odds x likelihood ratio = post-test odds</a:t>
            </a:r>
          </a:p>
          <a:p>
            <a:pPr algn="just">
              <a:buFont typeface="Wingdings" pitchFamily="2" charset="2"/>
              <a:buChar char="Ø"/>
            </a:pPr>
            <a:endParaRPr lang="en-IN" sz="2400" dirty="0"/>
          </a:p>
          <a:p>
            <a:pPr algn="just">
              <a:buFont typeface="Wingdings" pitchFamily="2" charset="2"/>
              <a:buChar char="Ø"/>
            </a:pPr>
            <a:r>
              <a:rPr lang="en-IN" sz="2400" b="1" dirty="0">
                <a:solidFill>
                  <a:srgbClr val="FF0000"/>
                </a:solidFill>
              </a:rPr>
              <a:t>Post-test probability = post-test odds/(1+post-test odds</a:t>
            </a:r>
            <a:r>
              <a:rPr lang="en-IN" sz="2400" b="1" dirty="0" smtClean="0">
                <a:solidFill>
                  <a:srgbClr val="FF0000"/>
                </a:solidFill>
              </a:rPr>
              <a:t>)</a:t>
            </a:r>
            <a:endParaRPr lang="en-IN" sz="2400" b="1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09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6586"/>
            <a:ext cx="8763000" cy="939546"/>
          </a:xfrm>
        </p:spPr>
        <p:txBody>
          <a:bodyPr/>
          <a:lstStyle/>
          <a:p>
            <a:r>
              <a:rPr lang="en-IN" dirty="0" smtClean="0"/>
              <a:t>Likelihood ratios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sz="2400" dirty="0"/>
              <a:t>Interpretation: the further away from 1, the stronger the evidence for presence or absence of a disease.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sz="2200" dirty="0"/>
              <a:t>LR &gt; 1 – associated with presence of a disease</a:t>
            </a:r>
          </a:p>
          <a:p>
            <a:pPr lvl="1" algn="just">
              <a:buFont typeface="Wingdings" pitchFamily="2" charset="2"/>
              <a:buChar char="Ø"/>
            </a:pPr>
            <a:r>
              <a:rPr lang="en-IN" sz="2200" dirty="0"/>
              <a:t>LR &lt; 1 – associated with absence of a disease.</a:t>
            </a:r>
          </a:p>
          <a:p>
            <a:pPr algn="just">
              <a:buFont typeface="Wingdings" pitchFamily="2" charset="2"/>
              <a:buChar char="Ø"/>
            </a:pPr>
            <a:endParaRPr lang="en-IN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IN" sz="2400" dirty="0" smtClean="0"/>
              <a:t>Represents </a:t>
            </a:r>
            <a:r>
              <a:rPr lang="en-IN" sz="2400" dirty="0"/>
              <a:t>results of a test as degree of abnormality rather than mere presence or absence</a:t>
            </a:r>
          </a:p>
          <a:p>
            <a:pPr algn="just">
              <a:buFont typeface="Wingdings" pitchFamily="2" charset="2"/>
              <a:buChar char="Ø"/>
            </a:pPr>
            <a:endParaRPr lang="en-IN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IN" sz="2400" dirty="0" smtClean="0"/>
              <a:t>Difficult </a:t>
            </a:r>
            <a:r>
              <a:rPr lang="en-IN" sz="2400" dirty="0"/>
              <a:t>to calculate as it requires conversion from probability to odds and back.</a:t>
            </a:r>
          </a:p>
          <a:p>
            <a:pPr algn="just"/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0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"/>
            <a:ext cx="8229600" cy="939546"/>
          </a:xfrm>
        </p:spPr>
        <p:txBody>
          <a:bodyPr/>
          <a:lstStyle/>
          <a:p>
            <a:r>
              <a:rPr lang="en-IN" dirty="0" smtClean="0">
                <a:latin typeface="Arial Narrow" pitchFamily="34" charset="0"/>
                <a:cs typeface="Aharoni" pitchFamily="2" charset="-79"/>
              </a:rPr>
              <a:t>4</a:t>
            </a:r>
            <a:r>
              <a:rPr lang="en-IN" dirty="0" smtClean="0"/>
              <a:t>. Cost-effectiveness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en-IN" sz="2400" dirty="0" smtClean="0"/>
              <a:t>Includes cost of entire follow up process.</a:t>
            </a:r>
          </a:p>
          <a:p>
            <a:pPr algn="just">
              <a:buFont typeface="Wingdings" pitchFamily="2" charset="2"/>
              <a:buChar char="Ø"/>
            </a:pPr>
            <a:endParaRPr lang="en-IN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IN" sz="2400" dirty="0" smtClean="0"/>
              <a:t>Includes financial and non-financial costs (time, labour, convenience) to the patients as well as health personnel.</a:t>
            </a:r>
          </a:p>
          <a:p>
            <a:pPr algn="just">
              <a:buFont typeface="Wingdings" pitchFamily="2" charset="2"/>
              <a:buChar char="Ø"/>
            </a:pPr>
            <a:endParaRPr lang="en-IN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IN" sz="2400" dirty="0" smtClean="0"/>
              <a:t>Improvement is subject to improving validity and predictive values thereby reducing overdiagnosis and overtreatment.</a:t>
            </a:r>
          </a:p>
          <a:p>
            <a:pPr algn="just">
              <a:buFont typeface="Wingdings" pitchFamily="2" charset="2"/>
              <a:buChar char="Ø"/>
            </a:pPr>
            <a:endParaRPr lang="en-IN" sz="2400" dirty="0" smtClean="0"/>
          </a:p>
          <a:p>
            <a:pPr algn="just">
              <a:buFont typeface="Wingdings" pitchFamily="2" charset="2"/>
              <a:buChar char="Ø"/>
            </a:pPr>
            <a:r>
              <a:rPr lang="en-IN" sz="2400" dirty="0" smtClean="0"/>
              <a:t>Important in guiding policy decisions.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790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5. Yield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Amount </a:t>
            </a:r>
            <a:r>
              <a:rPr lang="en-IN" sz="2400" dirty="0"/>
              <a:t>of previously unrecognized disease </a:t>
            </a:r>
            <a:r>
              <a:rPr lang="en-IN" sz="2400" dirty="0" smtClean="0"/>
              <a:t>diagnosed by screening.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Depends </a:t>
            </a:r>
            <a:r>
              <a:rPr lang="en-IN" sz="2400" dirty="0"/>
              <a:t>on sensitivity, specificity and prevalence. A screening in high risk population usually leads to a higher yield of cases.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56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16586"/>
            <a:ext cx="8458200" cy="939546"/>
          </a:xfrm>
        </p:spPr>
        <p:txBody>
          <a:bodyPr/>
          <a:lstStyle/>
          <a:p>
            <a:r>
              <a:rPr lang="en-IN" dirty="0" smtClean="0"/>
              <a:t>6. Safe , simple and rapid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A screening test should be safe and not expose individuals to any hazards e.g. radiation, toxic drugs.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A test should be simple enough to be carried out with minimal resources, paramedical or if possible non-medical </a:t>
            </a:r>
            <a:r>
              <a:rPr lang="en-IN" sz="2400" dirty="0" smtClean="0"/>
              <a:t>personnel e.g. rapid HIV tests, mental heath screening by teachers at school.</a:t>
            </a:r>
            <a:endParaRPr lang="en-IN" sz="2400" dirty="0" smtClean="0"/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A rapid test will enable us in wider coverage, better acceptance and early initiation of therapy.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23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Types of screening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 marL="633222" indent="-514350">
              <a:buFont typeface="+mj-lt"/>
              <a:buAutoNum type="arabicPeriod"/>
            </a:pPr>
            <a:endParaRPr lang="en-IN" sz="2400" dirty="0" smtClean="0"/>
          </a:p>
          <a:p>
            <a:pPr marL="633222" indent="-514350">
              <a:buFont typeface="+mj-lt"/>
              <a:buAutoNum type="arabicPeriod"/>
            </a:pPr>
            <a:r>
              <a:rPr lang="en-IN" sz="2400" dirty="0" smtClean="0"/>
              <a:t>Mass screening</a:t>
            </a:r>
          </a:p>
          <a:p>
            <a:pPr marL="925830" lvl="1" indent="-514350">
              <a:buFont typeface="Wingdings" pitchFamily="2" charset="2"/>
              <a:buChar char="Ø"/>
            </a:pPr>
            <a:r>
              <a:rPr lang="en-IN" sz="2000" dirty="0" smtClean="0"/>
              <a:t>Screening </a:t>
            </a:r>
            <a:r>
              <a:rPr lang="en-IN" sz="2000" dirty="0"/>
              <a:t>of a whole population or community irrespective of the </a:t>
            </a:r>
            <a:r>
              <a:rPr lang="en-IN" sz="2000" dirty="0" smtClean="0"/>
              <a:t>risk.</a:t>
            </a:r>
          </a:p>
          <a:p>
            <a:pPr marL="925830" lvl="1" indent="-514350">
              <a:buFont typeface="Wingdings" pitchFamily="2" charset="2"/>
              <a:buChar char="Ø"/>
            </a:pPr>
            <a:r>
              <a:rPr lang="en-IN" sz="2000" dirty="0" smtClean="0"/>
              <a:t>Increases programme sensitivity but less cost-effective.</a:t>
            </a:r>
          </a:p>
          <a:p>
            <a:pPr marL="633222" indent="-514350">
              <a:buFont typeface="+mj-lt"/>
              <a:buAutoNum type="arabicPeriod"/>
            </a:pPr>
            <a:endParaRPr lang="en-IN" sz="2400" dirty="0" smtClean="0"/>
          </a:p>
          <a:p>
            <a:pPr marL="633222" indent="-514350">
              <a:buFont typeface="+mj-lt"/>
              <a:buAutoNum type="arabicPeriod"/>
            </a:pPr>
            <a:r>
              <a:rPr lang="en-IN" sz="2400" dirty="0" smtClean="0"/>
              <a:t>High risk or selective screening</a:t>
            </a:r>
          </a:p>
          <a:p>
            <a:pPr marL="925830" lvl="1" indent="-514350">
              <a:buFont typeface="Wingdings" pitchFamily="2" charset="2"/>
              <a:buChar char="Ø"/>
            </a:pPr>
            <a:r>
              <a:rPr lang="en-IN" sz="2000" dirty="0" smtClean="0"/>
              <a:t>Applied </a:t>
            </a:r>
            <a:r>
              <a:rPr lang="en-IN" sz="2000" dirty="0"/>
              <a:t>selectively to high risk </a:t>
            </a:r>
            <a:r>
              <a:rPr lang="en-IN" sz="2000" dirty="0" smtClean="0"/>
              <a:t>groups.</a:t>
            </a:r>
          </a:p>
          <a:p>
            <a:pPr marL="925830" lvl="1" indent="-514350">
              <a:buFont typeface="Wingdings" pitchFamily="2" charset="2"/>
              <a:buChar char="Ø"/>
            </a:pPr>
            <a:r>
              <a:rPr lang="en-IN" sz="2000" dirty="0" smtClean="0"/>
              <a:t>More cost-effective but decreases programme sensitivity.</a:t>
            </a:r>
          </a:p>
          <a:p>
            <a:pPr marL="925830" lvl="1" indent="-514350">
              <a:buFont typeface="Wingdings" pitchFamily="2" charset="2"/>
              <a:buChar char="Ø"/>
            </a:pPr>
            <a:r>
              <a:rPr lang="en-IN" sz="2000" dirty="0" smtClean="0"/>
              <a:t>Has a higher PPV.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11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Types of screening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 marL="118872" indent="0">
              <a:buNone/>
            </a:pPr>
            <a:r>
              <a:rPr lang="en-IN" sz="2400" b="1" dirty="0" smtClean="0"/>
              <a:t>3. Multiphasic screening</a:t>
            </a:r>
          </a:p>
          <a:p>
            <a:pPr>
              <a:buFont typeface="Wingdings" pitchFamily="2" charset="2"/>
              <a:buChar char="Ø"/>
            </a:pPr>
            <a:r>
              <a:rPr lang="en-IN" sz="2200" dirty="0" smtClean="0"/>
              <a:t>Application of 2 or more tests in combination. May be of 2 types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b="1" dirty="0" smtClean="0"/>
              <a:t>Parallel/ simultaneous testing</a:t>
            </a:r>
            <a:r>
              <a:rPr lang="en-IN" sz="2000" dirty="0" smtClean="0"/>
              <a:t>: Individuals go </a:t>
            </a:r>
            <a:r>
              <a:rPr lang="en-IN" sz="2000" dirty="0"/>
              <a:t>through </a:t>
            </a:r>
            <a:r>
              <a:rPr lang="en-IN" sz="2000" dirty="0" smtClean="0"/>
              <a:t>all the </a:t>
            </a:r>
            <a:r>
              <a:rPr lang="en-IN" sz="2000" dirty="0"/>
              <a:t>tests at the same </a:t>
            </a:r>
            <a:r>
              <a:rPr lang="en-IN" sz="2000" dirty="0" smtClean="0"/>
              <a:t>time. Patient is considered to have diseased if any of the tests is positive. </a:t>
            </a:r>
            <a:r>
              <a:rPr lang="en-IN" sz="2000" dirty="0"/>
              <a:t>This approach increases the sensitivity of a screening programme</a:t>
            </a:r>
            <a:r>
              <a:rPr lang="en-IN" sz="2000" dirty="0" smtClean="0"/>
              <a:t>.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b="1" dirty="0" smtClean="0"/>
              <a:t>Serial/ sequential testing: </a:t>
            </a:r>
            <a:r>
              <a:rPr lang="en-IN" sz="2000" dirty="0"/>
              <a:t>I</a:t>
            </a:r>
            <a:r>
              <a:rPr lang="en-IN" sz="2000" dirty="0" smtClean="0"/>
              <a:t>ndividuals undergo </a:t>
            </a:r>
            <a:r>
              <a:rPr lang="en-IN" sz="2000" dirty="0"/>
              <a:t>the first test and if </a:t>
            </a:r>
            <a:r>
              <a:rPr lang="en-IN" sz="2000" dirty="0" smtClean="0"/>
              <a:t>positive</a:t>
            </a:r>
            <a:r>
              <a:rPr lang="en-IN" sz="2000" dirty="0"/>
              <a:t>, will undergo the other </a:t>
            </a:r>
            <a:r>
              <a:rPr lang="en-IN" sz="2000" dirty="0" smtClean="0"/>
              <a:t>test. Patient is considered diseased if all test results are positive. </a:t>
            </a:r>
            <a:r>
              <a:rPr lang="en-IN" sz="2000" dirty="0"/>
              <a:t>This approach tends to increase the </a:t>
            </a:r>
            <a:r>
              <a:rPr lang="en-IN" sz="2000" dirty="0" smtClean="0"/>
              <a:t>specificity.</a:t>
            </a:r>
          </a:p>
          <a:p>
            <a:pPr>
              <a:buFont typeface="Wingdings" pitchFamily="2" charset="2"/>
              <a:buChar char="Ø"/>
            </a:pPr>
            <a:endParaRPr lang="en-IN" sz="2200" dirty="0" smtClean="0"/>
          </a:p>
          <a:p>
            <a:pPr>
              <a:buFont typeface="Wingdings" pitchFamily="2" charset="2"/>
              <a:buChar char="Ø"/>
            </a:pPr>
            <a:r>
              <a:rPr lang="en-IN" sz="2200" dirty="0" smtClean="0"/>
              <a:t>However, there is lack of evidence of multiphasic screening having any additional benefit </a:t>
            </a:r>
            <a:r>
              <a:rPr lang="en-IN" sz="2200" dirty="0" smtClean="0"/>
              <a:t>compared to the increases </a:t>
            </a:r>
            <a:r>
              <a:rPr lang="en-IN" sz="2200" dirty="0" smtClean="0"/>
              <a:t>the cost and time consumed</a:t>
            </a:r>
            <a:r>
              <a:rPr lang="en-IN" sz="2400" dirty="0" smtClean="0"/>
              <a:t>.</a:t>
            </a:r>
            <a:endParaRPr lang="en-IN" sz="2400" dirty="0"/>
          </a:p>
          <a:p>
            <a:pPr lvl="1">
              <a:buFont typeface="Wingdings" pitchFamily="2" charset="2"/>
              <a:buChar char="Ø"/>
            </a:pPr>
            <a:endParaRPr lang="en-IN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54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3124199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0"/>
            <a:ext cx="3048000" cy="2707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0"/>
            <a:ext cx="2953870" cy="272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724151"/>
            <a:ext cx="3124201" cy="23498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1" y="2724151"/>
            <a:ext cx="3048000" cy="2419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1" y="2876550"/>
            <a:ext cx="2925015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7072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2" y="7844"/>
            <a:ext cx="9139518" cy="48499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3867150"/>
            <a:ext cx="3653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dirty="0" smtClean="0"/>
              <a:t>Net specificity= </a:t>
            </a:r>
            <a:r>
              <a:rPr lang="en-IN" dirty="0" smtClean="0">
                <a:latin typeface="Arial Narrow" pitchFamily="34" charset="0"/>
              </a:rPr>
              <a:t>(7600+1710) / 9500</a:t>
            </a:r>
          </a:p>
          <a:p>
            <a:r>
              <a:rPr lang="en-IN" dirty="0">
                <a:latin typeface="Arial Narrow" pitchFamily="34" charset="0"/>
              </a:rPr>
              <a:t>	 </a:t>
            </a:r>
            <a:r>
              <a:rPr lang="en-IN" dirty="0" smtClean="0">
                <a:latin typeface="Arial Narrow" pitchFamily="34" charset="0"/>
              </a:rPr>
              <a:t>         = 98%</a:t>
            </a:r>
            <a:endParaRPr lang="en-IN" dirty="0"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221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What is screening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52550"/>
            <a:ext cx="8229600" cy="3469207"/>
          </a:xfrm>
        </p:spPr>
        <p:txBody>
          <a:bodyPr/>
          <a:lstStyle/>
          <a:p>
            <a:endParaRPr lang="en-IN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47750"/>
            <a:ext cx="9144000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72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Bias in screening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/>
          <a:lstStyle/>
          <a:p>
            <a:pPr marL="633222" indent="-514350">
              <a:buFont typeface="+mj-lt"/>
              <a:buAutoNum type="arabicPeriod"/>
            </a:pPr>
            <a:r>
              <a:rPr lang="en-IN" dirty="0" smtClean="0"/>
              <a:t>Referral/ volunteer bias</a:t>
            </a:r>
          </a:p>
          <a:p>
            <a:pPr marL="925830" lvl="1" indent="-514350">
              <a:buFont typeface="Wingdings" pitchFamily="2" charset="2"/>
              <a:buChar char="Ø"/>
            </a:pPr>
            <a:r>
              <a:rPr lang="en-IN" dirty="0" smtClean="0"/>
              <a:t>Type of selection bias</a:t>
            </a:r>
          </a:p>
          <a:p>
            <a:pPr marL="925830" lvl="1" indent="-514350">
              <a:buFont typeface="Wingdings" pitchFamily="2" charset="2"/>
              <a:buChar char="Ø"/>
            </a:pPr>
            <a:r>
              <a:rPr lang="en-IN" dirty="0" smtClean="0"/>
              <a:t>People who volunteer to participate are more health conscious and compliant to advice – better prognosis.</a:t>
            </a:r>
          </a:p>
          <a:p>
            <a:pPr marL="925830" lvl="1" indent="-514350">
              <a:buFont typeface="Wingdings" pitchFamily="2" charset="2"/>
              <a:buChar char="Ø"/>
            </a:pPr>
            <a:r>
              <a:rPr lang="en-IN" dirty="0" smtClean="0"/>
              <a:t>In certain cases like </a:t>
            </a:r>
            <a:r>
              <a:rPr lang="en-IN" dirty="0" err="1" smtClean="0"/>
              <a:t>Ca</a:t>
            </a:r>
            <a:r>
              <a:rPr lang="en-IN" dirty="0" smtClean="0"/>
              <a:t> breast, </a:t>
            </a:r>
            <a:r>
              <a:rPr lang="en-IN" dirty="0" err="1" smtClean="0"/>
              <a:t>Ca</a:t>
            </a:r>
            <a:r>
              <a:rPr lang="en-IN" dirty="0" smtClean="0"/>
              <a:t> ovaries the patient volunteer due to +</a:t>
            </a:r>
            <a:r>
              <a:rPr lang="en-IN" dirty="0" err="1" smtClean="0"/>
              <a:t>ve</a:t>
            </a:r>
            <a:r>
              <a:rPr lang="en-IN" dirty="0" smtClean="0"/>
              <a:t> family history – poor prognosis.</a:t>
            </a:r>
          </a:p>
          <a:p>
            <a:pPr marL="925830" lvl="1" indent="-514350">
              <a:buFont typeface="Wingdings" pitchFamily="2" charset="2"/>
              <a:buChar char="Ø"/>
            </a:pPr>
            <a:r>
              <a:rPr lang="en-IN" dirty="0" smtClean="0"/>
              <a:t>Difficult to determine the direction of bias.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41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Length bias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 numCol="2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Also a type of selection bias</a:t>
            </a:r>
          </a:p>
          <a:p>
            <a:pPr>
              <a:buFont typeface="Wingdings" pitchFamily="2" charset="2"/>
              <a:buChar char="Ø"/>
            </a:pPr>
            <a:endParaRPr lang="en-IN" sz="2400" dirty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Depends on type of diseases.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Relates to concept that screening selectively identifies cases with better prognosis.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AutoShape 2" descr="mk:@MSITStore:D:\com%20med\text%20books\epidemiology%20books\Gordis2008.By.Loai.Zabn\E4.chm::/HTML/f4-u1.0-B978-1-4160-4002-6..50023-8..gr7.jpg"/>
          <p:cNvSpPr>
            <a:spLocks noChangeAspect="1" noChangeArrowheads="1"/>
          </p:cNvSpPr>
          <p:nvPr/>
        </p:nvSpPr>
        <p:spPr bwMode="auto">
          <a:xfrm>
            <a:off x="63500" y="-136525"/>
            <a:ext cx="57150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sp>
        <p:nvSpPr>
          <p:cNvPr id="6" name="AutoShape 4" descr="mk:@MSITStore:D:\com%20med\text%20books\epidemiology%20books\Gordis2008.By.Loai.Zabn\E4.chm::/HTML/f4-u1.0-B978-1-4160-4002-6..50023-8..gr7.jpg"/>
          <p:cNvSpPr>
            <a:spLocks noChangeAspect="1" noChangeArrowheads="1"/>
          </p:cNvSpPr>
          <p:nvPr/>
        </p:nvSpPr>
        <p:spPr bwMode="auto">
          <a:xfrm>
            <a:off x="215900" y="15875"/>
            <a:ext cx="57150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200150"/>
            <a:ext cx="4572000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58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Lead time bias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2"/>
            <a:ext cx="9144000" cy="3989088"/>
          </a:xfrm>
        </p:spPr>
        <p:txBody>
          <a:bodyPr numCol="2"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Time between </a:t>
            </a:r>
            <a:r>
              <a:rPr lang="en-IN" sz="2400" dirty="0"/>
              <a:t>the actual detection of the disease by screening and its usual time of diagnosis in </a:t>
            </a:r>
            <a:r>
              <a:rPr lang="en-IN" sz="2400" dirty="0" smtClean="0"/>
              <a:t>its absence.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Illusion </a:t>
            </a:r>
            <a:r>
              <a:rPr lang="en-IN" sz="2400" dirty="0"/>
              <a:t>of better survival only because of earlier </a:t>
            </a:r>
            <a:r>
              <a:rPr lang="en-IN" sz="2400" dirty="0" smtClean="0"/>
              <a:t>detection.</a:t>
            </a:r>
          </a:p>
          <a:p>
            <a:pPr>
              <a:buFont typeface="Wingdings" pitchFamily="2" charset="2"/>
              <a:buChar char="Ø"/>
            </a:pP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23951"/>
            <a:ext cx="4114800" cy="398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16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Overdiagnosis bias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Due to overenthusiasm of people, tendency to misclassify (</a:t>
            </a:r>
            <a:r>
              <a:rPr lang="en-IN" sz="2400" dirty="0" err="1" smtClean="0"/>
              <a:t>overdiagnose</a:t>
            </a:r>
            <a:r>
              <a:rPr lang="en-IN" sz="2400" dirty="0" smtClean="0"/>
              <a:t>) non diseased as positive.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A disease which would never have progressed to clinical stage or very late to have any significant effect in the lifetime or may have regressed on its own.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Highly sensitive test with low specificity – ‘Aggressive screening’</a:t>
            </a:r>
          </a:p>
          <a:p>
            <a:pPr>
              <a:buFont typeface="Wingdings" pitchFamily="2" charset="2"/>
              <a:buChar char="Ø"/>
            </a:pPr>
            <a:endParaRPr lang="en-IN" sz="2400" dirty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Falsely increases the burden without any benefit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97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Ethics in screening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A screening programme should guarantee improvement of general health of community with minimum risks or disadvantage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Judicious use of limited resources especially in developing countries so as not to compromise other health needs.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Informed consent.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 lvl="0">
              <a:buFont typeface="Wingdings" pitchFamily="2" charset="2"/>
              <a:buChar char="Ø"/>
            </a:pPr>
            <a:r>
              <a:rPr lang="en-IN" sz="2400" dirty="0"/>
              <a:t>Psychological harm from false </a:t>
            </a:r>
            <a:r>
              <a:rPr lang="en-IN" sz="2400" dirty="0" smtClean="0"/>
              <a:t>positives and unwarranted </a:t>
            </a:r>
            <a:r>
              <a:rPr lang="en-IN" sz="2400" dirty="0"/>
              <a:t>reassurance from </a:t>
            </a:r>
            <a:r>
              <a:rPr lang="en-IN" sz="2400" dirty="0" smtClean="0"/>
              <a:t>false-negatives results.</a:t>
            </a:r>
            <a:endParaRPr lang="en-IN" sz="2400" dirty="0"/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50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 smtClean="0"/>
              <a:t>Evaluation of screening programme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 numCol="2">
            <a:normAutofit/>
          </a:bodyPr>
          <a:lstStyle/>
          <a:p>
            <a:pPr marL="118872" indent="0">
              <a:buNone/>
            </a:pPr>
            <a:r>
              <a:rPr lang="en-IN" sz="2800" b="1" dirty="0" smtClean="0"/>
              <a:t>Operational measures</a:t>
            </a:r>
            <a:endParaRPr lang="en-IN" sz="2800" b="1" dirty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# people screened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Proportion of target screened and # times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Detected prevalence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Total cost of programme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/>
              <a:t>C</a:t>
            </a:r>
            <a:r>
              <a:rPr lang="en-IN" sz="2400" dirty="0" smtClean="0"/>
              <a:t>ost per case found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Proportion of positive </a:t>
            </a:r>
            <a:r>
              <a:rPr lang="en-IN" sz="2400" dirty="0" err="1" smtClean="0"/>
              <a:t>screenees</a:t>
            </a:r>
            <a:r>
              <a:rPr lang="en-IN" sz="2400" dirty="0" smtClean="0"/>
              <a:t> brought to final diagnosis &amp; T/t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Predictive value of the test</a:t>
            </a:r>
            <a:endParaRPr lang="en-IN" sz="2400" dirty="0"/>
          </a:p>
          <a:p>
            <a:pPr marL="118872" indent="0">
              <a:buNone/>
            </a:pPr>
            <a:r>
              <a:rPr lang="en-IN" sz="2800" b="1" dirty="0" smtClean="0"/>
              <a:t>Outcome measures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/>
              <a:t>M</a:t>
            </a:r>
            <a:r>
              <a:rPr lang="en-IN" sz="2400" dirty="0" smtClean="0"/>
              <a:t>ortality reduction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Case-fatality rate reduction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Percentage increase in cases detected early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Complication reduction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Prevention or reduction in recurrence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Improvement in quality of life.</a:t>
            </a:r>
            <a:endParaRPr lang="en-IN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08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3350"/>
            <a:ext cx="9144000" cy="939546"/>
          </a:xfrm>
        </p:spPr>
        <p:txBody>
          <a:bodyPr>
            <a:normAutofit/>
          </a:bodyPr>
          <a:lstStyle/>
          <a:p>
            <a:r>
              <a:rPr lang="en-IN" sz="3600" dirty="0"/>
              <a:t>Summary: Designing a screening programme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1550"/>
            <a:ext cx="9144000" cy="4171950"/>
          </a:xfrm>
        </p:spPr>
        <p:txBody>
          <a:bodyPr>
            <a:noAutofit/>
          </a:bodyPr>
          <a:lstStyle/>
          <a:p>
            <a:pPr marL="633222" lvl="0" indent="-514350">
              <a:buFont typeface="+mj-lt"/>
              <a:buAutoNum type="arabicPeriod"/>
            </a:pPr>
            <a:r>
              <a:rPr lang="en-IN" sz="1600" dirty="0"/>
              <a:t>Disease to be screened- Burden, diagnostic workup, treatment facility.</a:t>
            </a:r>
          </a:p>
          <a:p>
            <a:pPr marL="633222" lvl="0" indent="-514350">
              <a:buFont typeface="+mj-lt"/>
              <a:buAutoNum type="arabicPeriod"/>
            </a:pPr>
            <a:r>
              <a:rPr lang="en-IN" sz="1600" dirty="0"/>
              <a:t>Screening test- validity, reliability and applicability.</a:t>
            </a:r>
          </a:p>
          <a:p>
            <a:pPr marL="633222" lvl="0" indent="-514350">
              <a:buFont typeface="+mj-lt"/>
              <a:buAutoNum type="arabicPeriod"/>
            </a:pPr>
            <a:r>
              <a:rPr lang="en-IN" sz="1600" dirty="0"/>
              <a:t>Determining the threshold/cut-off value –</a:t>
            </a:r>
          </a:p>
          <a:p>
            <a:pPr lvl="1">
              <a:buFont typeface="Wingdings" pitchFamily="2" charset="2"/>
              <a:buChar char="Ø"/>
            </a:pPr>
            <a:r>
              <a:rPr lang="en-IN" sz="1400" dirty="0"/>
              <a:t>Higher cut-off gives specific but less sensitive test</a:t>
            </a:r>
          </a:p>
          <a:p>
            <a:pPr lvl="1">
              <a:buFont typeface="Wingdings" pitchFamily="2" charset="2"/>
              <a:buChar char="Ø"/>
            </a:pPr>
            <a:r>
              <a:rPr lang="en-IN" sz="1400" dirty="0"/>
              <a:t>Lower cut-off gives sensitive but less specific test</a:t>
            </a:r>
          </a:p>
          <a:p>
            <a:pPr marL="633222" lvl="0" indent="-514350">
              <a:buFont typeface="+mj-lt"/>
              <a:buAutoNum type="arabicPeriod"/>
            </a:pPr>
            <a:r>
              <a:rPr lang="en-IN" sz="1600" dirty="0"/>
              <a:t>Determining the </a:t>
            </a:r>
            <a:r>
              <a:rPr lang="en-IN" sz="1600" dirty="0" smtClean="0"/>
              <a:t>population–Entire </a:t>
            </a:r>
            <a:r>
              <a:rPr lang="en-IN" sz="1600" dirty="0"/>
              <a:t>population (low risk) or selective (high risk) group is to be taken.</a:t>
            </a:r>
          </a:p>
          <a:p>
            <a:pPr marL="633222" lvl="0" indent="-514350">
              <a:buFont typeface="+mj-lt"/>
              <a:buAutoNum type="arabicPeriod"/>
            </a:pPr>
            <a:r>
              <a:rPr lang="en-IN" sz="1600" dirty="0"/>
              <a:t>Counselling opportunities.</a:t>
            </a:r>
          </a:p>
          <a:p>
            <a:pPr marL="633222" lvl="0" indent="-514350">
              <a:buFont typeface="+mj-lt"/>
              <a:buAutoNum type="arabicPeriod"/>
            </a:pPr>
            <a:r>
              <a:rPr lang="en-IN" sz="1600" dirty="0"/>
              <a:t>Arrangements for confirmatory test and treatment.</a:t>
            </a:r>
          </a:p>
          <a:p>
            <a:pPr marL="633222" lvl="0" indent="-514350">
              <a:buFont typeface="+mj-lt"/>
              <a:buAutoNum type="arabicPeriod"/>
            </a:pPr>
            <a:r>
              <a:rPr lang="en-IN" sz="1600" dirty="0"/>
              <a:t>Evaluation of screening programme – Because of the deep-rooted belief </a:t>
            </a:r>
            <a:r>
              <a:rPr lang="en-IN" sz="1600" dirty="0" smtClean="0"/>
              <a:t>that </a:t>
            </a:r>
            <a:r>
              <a:rPr lang="en-IN" sz="1600" dirty="0"/>
              <a:t>'early diagnosis' of disease is beneficial, many regard screening as bound to be effective. However, for </a:t>
            </a:r>
            <a:r>
              <a:rPr lang="en-IN" sz="1600" dirty="0" smtClean="0"/>
              <a:t>some reasons </a:t>
            </a:r>
            <a:r>
              <a:rPr lang="en-IN" sz="1600" dirty="0"/>
              <a:t>this is not </a:t>
            </a:r>
            <a:r>
              <a:rPr lang="en-IN" sz="1600" dirty="0" smtClean="0"/>
              <a:t>the </a:t>
            </a:r>
            <a:r>
              <a:rPr lang="en-IN" sz="1600" dirty="0"/>
              <a:t>case </a:t>
            </a:r>
            <a:r>
              <a:rPr lang="en-IN" sz="1600" dirty="0" smtClean="0"/>
              <a:t>always, thus </a:t>
            </a:r>
            <a:r>
              <a:rPr lang="en-IN" sz="1600" dirty="0"/>
              <a:t>necessitating evaluation of any screening intervention.</a:t>
            </a:r>
          </a:p>
          <a:p>
            <a:pPr lvl="1">
              <a:buFont typeface="Wingdings" pitchFamily="2" charset="2"/>
              <a:buChar char="Ø"/>
            </a:pPr>
            <a:r>
              <a:rPr lang="en-IN" sz="1400" dirty="0"/>
              <a:t>The best study design to evaluate a screening programme is RCT. Although non-randomized trials, case control and cohort studies can also be used. For better evaluation mortality should be used as endpoint rather than survival.</a:t>
            </a:r>
          </a:p>
          <a:p>
            <a:pPr lvl="1">
              <a:buFont typeface="Wingdings" pitchFamily="2" charset="2"/>
              <a:buChar char="Ø"/>
            </a:pPr>
            <a:r>
              <a:rPr lang="en-IN" sz="1400" dirty="0"/>
              <a:t>Referral bias, length bias, lead-time bias, and overdiagnosis bias</a:t>
            </a:r>
            <a:r>
              <a:rPr lang="en-IN" sz="1600" dirty="0"/>
              <a:t>.</a:t>
            </a:r>
          </a:p>
          <a:p>
            <a:pPr marL="633222" indent="-514350">
              <a:buFont typeface="+mj-lt"/>
              <a:buAutoNum type="arabicPeriod"/>
            </a:pPr>
            <a:r>
              <a:rPr lang="en-IN" sz="1600" dirty="0"/>
              <a:t>Regular follow-up screening sessions.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26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Screening for breast cancer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7750"/>
            <a:ext cx="9144000" cy="40957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The screening procedures for breast examination are-</a:t>
            </a:r>
          </a:p>
          <a:p>
            <a:pPr lvl="1">
              <a:buFont typeface="Wingdings" pitchFamily="2" charset="2"/>
              <a:buChar char="Ø"/>
            </a:pPr>
            <a:r>
              <a:rPr lang="en-IN" sz="2400" dirty="0" smtClean="0"/>
              <a:t>Breast examination – self, clinical</a:t>
            </a:r>
          </a:p>
          <a:p>
            <a:pPr lvl="1">
              <a:buFont typeface="Wingdings" pitchFamily="2" charset="2"/>
              <a:buChar char="Ø"/>
            </a:pPr>
            <a:r>
              <a:rPr lang="en-IN" sz="2400" dirty="0" smtClean="0"/>
              <a:t>Mammography</a:t>
            </a:r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Mammography has very less </a:t>
            </a:r>
          </a:p>
          <a:p>
            <a:pPr marL="118872" indent="0">
              <a:buNone/>
            </a:pPr>
            <a:r>
              <a:rPr lang="en-IN" sz="2400" dirty="0" smtClean="0"/>
              <a:t>     benefits over breast examination.</a:t>
            </a:r>
          </a:p>
          <a:p>
            <a:pPr>
              <a:buFont typeface="Wingdings" pitchFamily="2" charset="2"/>
              <a:buChar char="Ø"/>
            </a:pPr>
            <a:endParaRPr lang="en-IN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1778534"/>
              </p:ext>
            </p:extLst>
          </p:nvPr>
        </p:nvGraphicFramePr>
        <p:xfrm>
          <a:off x="4724400" y="1973724"/>
          <a:ext cx="4419600" cy="31350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8721"/>
                <a:gridCol w="2130879"/>
              </a:tblGrid>
              <a:tr h="344897">
                <a:tc>
                  <a:txBody>
                    <a:bodyPr/>
                    <a:lstStyle/>
                    <a:p>
                      <a:r>
                        <a:rPr lang="en-IN" dirty="0" smtClean="0"/>
                        <a:t>40-69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50-69</a:t>
                      </a:r>
                      <a:endParaRPr lang="en-IN" dirty="0"/>
                    </a:p>
                  </a:txBody>
                  <a:tcPr/>
                </a:tc>
              </a:tr>
              <a:tr h="862242">
                <a:tc>
                  <a:txBody>
                    <a:bodyPr/>
                    <a:lstStyle/>
                    <a:p>
                      <a:r>
                        <a:rPr lang="en-IN" dirty="0" smtClean="0"/>
                        <a:t>20% mortality reduction (only 1/1000 women more)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17% mortality reduction</a:t>
                      </a:r>
                      <a:endParaRPr lang="en-IN" dirty="0"/>
                    </a:p>
                  </a:txBody>
                  <a:tcPr/>
                </a:tc>
              </a:tr>
              <a:tr h="666126">
                <a:tc>
                  <a:txBody>
                    <a:bodyPr/>
                    <a:lstStyle/>
                    <a:p>
                      <a:r>
                        <a:rPr lang="en-IN" dirty="0" smtClean="0"/>
                        <a:t>More</a:t>
                      </a:r>
                      <a:r>
                        <a:rPr lang="en-IN" baseline="0" dirty="0" smtClean="0"/>
                        <a:t> screens with more false +</a:t>
                      </a:r>
                      <a:r>
                        <a:rPr lang="en-IN" baseline="0" dirty="0" err="1" smtClean="0"/>
                        <a:t>ve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dirty="0" smtClean="0"/>
                        <a:t>Lesser screens with lesser false +</a:t>
                      </a:r>
                      <a:r>
                        <a:rPr lang="en-IN" dirty="0" err="1" smtClean="0"/>
                        <a:t>ve</a:t>
                      </a:r>
                      <a:endParaRPr lang="en-IN" dirty="0"/>
                    </a:p>
                  </a:txBody>
                  <a:tcPr/>
                </a:tc>
              </a:tr>
              <a:tr h="1120915">
                <a:tc>
                  <a:txBody>
                    <a:bodyPr/>
                    <a:lstStyle/>
                    <a:p>
                      <a:r>
                        <a:rPr lang="en-IN" dirty="0" smtClean="0"/>
                        <a:t>Increasing screening to 79 yrs decreases deaths by 8%</a:t>
                      </a:r>
                      <a:r>
                        <a:rPr lang="en-IN" baseline="0" dirty="0" smtClean="0"/>
                        <a:t> than till 69</a:t>
                      </a:r>
                      <a:endParaRPr lang="en-IN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dirty="0" smtClean="0"/>
                        <a:t>Increasing screening to 79 yrs decreases deaths by 7%</a:t>
                      </a:r>
                      <a:r>
                        <a:rPr lang="en-IN" baseline="0" dirty="0" smtClean="0"/>
                        <a:t> than till 69</a:t>
                      </a:r>
                      <a:endParaRPr lang="en-IN" dirty="0" smtClean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8025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Screening for cervical cancer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01955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Screening programmes in Europe and Canada recommend cervical cytology starting at 25 till 64yrs at 3yrs interval (13 tests overall</a:t>
            </a:r>
            <a:r>
              <a:rPr lang="en-IN" sz="2400" dirty="0" smtClean="0"/>
              <a:t>)</a:t>
            </a:r>
            <a:endParaRPr lang="en-IN" sz="2400" dirty="0" smtClean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In some countries yearly cytology from 20 yrs (overall 45 tests), thus increasing the </a:t>
            </a:r>
            <a:r>
              <a:rPr lang="en-IN" sz="2400" dirty="0" smtClean="0"/>
              <a:t>burden.</a:t>
            </a:r>
          </a:p>
          <a:p>
            <a:pPr>
              <a:buFont typeface="Wingdings" pitchFamily="2" charset="2"/>
              <a:buChar char="Ø"/>
            </a:pPr>
            <a:endParaRPr lang="en-IN" sz="2400" dirty="0"/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endParaRPr lang="en-IN" sz="2400" dirty="0"/>
          </a:p>
          <a:p>
            <a:pPr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Font typeface="Wingdings" pitchFamily="2" charset="2"/>
              <a:buChar char="Ø"/>
            </a:pPr>
            <a:endParaRPr lang="en-IN" sz="2400" dirty="0"/>
          </a:p>
          <a:p>
            <a:pPr marL="457200" lvl="1" indent="0">
              <a:buNone/>
            </a:pPr>
            <a:r>
              <a:rPr lang="en-IN" sz="2000" dirty="0" smtClean="0"/>
              <a:t>	</a:t>
            </a:r>
            <a:r>
              <a:rPr lang="en-IN" sz="1400" dirty="0" smtClean="0"/>
              <a:t>reduction in cumulative incidence of invasive cervical cancer with different screening strategies</a:t>
            </a:r>
            <a:endParaRPr lang="en-IN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5" name="AutoShape 2" descr="https://mail.google.com/mail/u/0/?ui=2&amp;ik=c59ddd75ea&amp;view=fimg&amp;th=14c301dfe09db636&amp;attid=0.1&amp;disp=emb&amp;attbid=ANGjdJ_kkMgcdxsAc6ibViDiMNuL1RkpIK_-0iaCBzTcqOL2i38xlLrelJqdAVvI5motTtn5F3AXR6tgzFSVdTqry_3D14WouCEfO1OX09VeZS2aNFQMRQvNdsdr2wM&amp;sz=w960-h720&amp;ats=1426738300183&amp;rm=14c301dfe09db636&amp;zw&amp;atsh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323352"/>
              </p:ext>
            </p:extLst>
          </p:nvPr>
        </p:nvGraphicFramePr>
        <p:xfrm>
          <a:off x="914400" y="2724151"/>
          <a:ext cx="7239001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819400"/>
                <a:gridCol w="2209801"/>
              </a:tblGrid>
              <a:tr h="551543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Screening frequency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Reduction</a:t>
                      </a:r>
                      <a:r>
                        <a:rPr lang="en-IN" sz="1600" baseline="0" dirty="0" smtClean="0"/>
                        <a:t> in rate of invasive cancer (%)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No. of tests required</a:t>
                      </a:r>
                      <a:endParaRPr lang="en-IN" sz="1600" dirty="0"/>
                    </a:p>
                  </a:txBody>
                  <a:tcPr/>
                </a:tc>
              </a:tr>
              <a:tr h="319314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Yearly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 smtClean="0"/>
                        <a:t>61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 smtClean="0"/>
                        <a:t>30</a:t>
                      </a:r>
                      <a:endParaRPr lang="en-IN" sz="1600" dirty="0"/>
                    </a:p>
                  </a:txBody>
                  <a:tcPr/>
                </a:tc>
              </a:tr>
              <a:tr h="319314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2 yearly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 smtClean="0"/>
                        <a:t>61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 smtClean="0"/>
                        <a:t>15</a:t>
                      </a:r>
                      <a:endParaRPr lang="en-IN" sz="1600" dirty="0"/>
                    </a:p>
                  </a:txBody>
                  <a:tcPr/>
                </a:tc>
              </a:tr>
              <a:tr h="319314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3 yearly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 smtClean="0"/>
                        <a:t>60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 smtClean="0"/>
                        <a:t>10</a:t>
                      </a:r>
                      <a:endParaRPr lang="en-IN" sz="1600" dirty="0"/>
                    </a:p>
                  </a:txBody>
                  <a:tcPr/>
                </a:tc>
              </a:tr>
              <a:tr h="319314">
                <a:tc>
                  <a:txBody>
                    <a:bodyPr/>
                    <a:lstStyle/>
                    <a:p>
                      <a:r>
                        <a:rPr lang="en-IN" sz="1600" dirty="0" smtClean="0"/>
                        <a:t>5 yearly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 smtClean="0"/>
                        <a:t>55</a:t>
                      </a:r>
                      <a:endParaRPr lang="en-IN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IN" sz="1600" dirty="0" smtClean="0"/>
                        <a:t>6</a:t>
                      </a:r>
                      <a:endParaRPr lang="en-IN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799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Screening for prostate cancer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7750"/>
            <a:ext cx="9144000" cy="409575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IN" sz="2400" dirty="0" smtClean="0"/>
              <a:t>Methods </a:t>
            </a:r>
            <a:r>
              <a:rPr lang="en-IN" sz="2400" dirty="0" smtClean="0"/>
              <a:t>available: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DRE (digital rectal examination) – less sensitive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PSA (prostate specific examination) – very low specificity detecting many benign lesions</a:t>
            </a:r>
            <a:r>
              <a:rPr lang="en-IN" sz="2000" dirty="0" smtClean="0"/>
              <a:t>.</a:t>
            </a:r>
            <a:endParaRPr lang="en-IN" sz="2000" dirty="0"/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yearly screening for PSA-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Risk of death without screening – 2.86%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Risk of death with screening – 2.15%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Risk of </a:t>
            </a:r>
            <a:r>
              <a:rPr lang="en-IN" sz="2000" dirty="0" err="1" smtClean="0"/>
              <a:t>overdiagnosis</a:t>
            </a:r>
            <a:r>
              <a:rPr lang="en-IN" sz="2000" dirty="0" smtClean="0"/>
              <a:t> – 3.3%</a:t>
            </a:r>
          </a:p>
          <a:p>
            <a:pPr>
              <a:buFont typeface="Wingdings" pitchFamily="2" charset="2"/>
              <a:buChar char="Ø"/>
            </a:pPr>
            <a:r>
              <a:rPr lang="en-IN" sz="2400" dirty="0" smtClean="0"/>
              <a:t>Biennial screening- 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risk for death – 2.27%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Overdiagnosis – 2.4%</a:t>
            </a:r>
            <a:endParaRPr lang="en-IN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294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16586"/>
            <a:ext cx="8534400" cy="939546"/>
          </a:xfrm>
        </p:spPr>
        <p:txBody>
          <a:bodyPr>
            <a:noAutofit/>
          </a:bodyPr>
          <a:lstStyle/>
          <a:p>
            <a:r>
              <a:rPr lang="en-IN" sz="3200" dirty="0"/>
              <a:t>Difference between screening and diagnostic tests: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12496457"/>
              </p:ext>
            </p:extLst>
          </p:nvPr>
        </p:nvGraphicFramePr>
        <p:xfrm>
          <a:off x="0" y="1047751"/>
          <a:ext cx="9144000" cy="41219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28338"/>
                <a:gridCol w="4206912"/>
                <a:gridCol w="4408750"/>
              </a:tblGrid>
              <a:tr h="30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 dirty="0">
                          <a:effectLst/>
                        </a:rPr>
                        <a:t> </a:t>
                      </a:r>
                      <a:endParaRPr lang="en-IN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Screening tests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Diagnostic tests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70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Arial Narrow" pitchFamily="34" charset="0"/>
                        </a:rPr>
                        <a:t>1.</a:t>
                      </a:r>
                      <a:endParaRPr lang="en-IN" sz="18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Done on apparently healthy population to detect potential cases or indicators.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Done on those with signs of a disease to establish presence or absence of disease.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Arial Narrow" pitchFamily="34" charset="0"/>
                        </a:rPr>
                        <a:t>2.</a:t>
                      </a:r>
                      <a:endParaRPr lang="en-IN" sz="18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Applied to a community or group of people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Applied to individuals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70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Arial Narrow" pitchFamily="34" charset="0"/>
                        </a:rPr>
                        <a:t>3.</a:t>
                      </a:r>
                      <a:endParaRPr lang="en-IN" sz="18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Based on one criterion or cut-off point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Based on evaluation of a number of evidences like symptoms, signs, and investigations.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98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Arial Narrow" pitchFamily="34" charset="0"/>
                        </a:rPr>
                        <a:t>4.</a:t>
                      </a:r>
                      <a:endParaRPr lang="en-IN" sz="18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Generally less accurate and relatively less expensive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 dirty="0">
                          <a:effectLst/>
                        </a:rPr>
                        <a:t>More accurate but also more expensive</a:t>
                      </a:r>
                      <a:endParaRPr lang="en-IN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Arial Narrow" pitchFamily="34" charset="0"/>
                        </a:rPr>
                        <a:t>5.</a:t>
                      </a:r>
                      <a:endParaRPr lang="en-IN" sz="18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Not a basis of treatment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Forms a basis to initiate treatment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Arial Narrow" pitchFamily="34" charset="0"/>
                        </a:rPr>
                        <a:t>6.</a:t>
                      </a:r>
                      <a:endParaRPr lang="en-IN" sz="18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 dirty="0">
                          <a:effectLst/>
                        </a:rPr>
                        <a:t>Initiative comes from the investigator</a:t>
                      </a:r>
                      <a:endParaRPr lang="en-IN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Initiative comes from a patient.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0892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Arial Narrow" pitchFamily="34" charset="0"/>
                        </a:rPr>
                        <a:t>7.</a:t>
                      </a:r>
                      <a:endParaRPr lang="en-IN" sz="18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 dirty="0">
                          <a:effectLst/>
                        </a:rPr>
                        <a:t>Simple, acceptable to patients and staff</a:t>
                      </a:r>
                      <a:endParaRPr lang="en-IN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>
                          <a:effectLst/>
                        </a:rPr>
                        <a:t>May be invasive and cumbersome</a:t>
                      </a:r>
                      <a:endParaRPr lang="en-IN" sz="17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3708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effectLst/>
                          <a:latin typeface="Arial Narrow" pitchFamily="34" charset="0"/>
                        </a:rPr>
                        <a:t>8.</a:t>
                      </a:r>
                      <a:endParaRPr lang="en-IN" sz="1800" dirty="0">
                        <a:effectLst/>
                        <a:latin typeface="Arial Narrow" pitchFamily="34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 dirty="0">
                          <a:effectLst/>
                        </a:rPr>
                        <a:t>Generally chosen towards high sensitivity not to miss potential disease</a:t>
                      </a:r>
                      <a:endParaRPr lang="en-IN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700" dirty="0">
                          <a:effectLst/>
                        </a:rPr>
                        <a:t>Chosen towards high specificity</a:t>
                      </a:r>
                      <a:endParaRPr lang="en-IN" sz="17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814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229600" cy="550164"/>
          </a:xfrm>
        </p:spPr>
        <p:txBody>
          <a:bodyPr>
            <a:normAutofit fontScale="90000"/>
          </a:bodyPr>
          <a:lstStyle/>
          <a:p>
            <a:r>
              <a:rPr lang="en-IN" dirty="0" smtClean="0"/>
              <a:t>References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71550"/>
            <a:ext cx="9144000" cy="4476750"/>
          </a:xfrm>
        </p:spPr>
        <p:txBody>
          <a:bodyPr>
            <a:normAutofit fontScale="47500" lnSpcReduction="20000"/>
          </a:bodyPr>
          <a:lstStyle/>
          <a:p>
            <a:pPr marL="633222" indent="-514350">
              <a:buFont typeface="+mj-lt"/>
              <a:buAutoNum type="arabicPeriod"/>
            </a:pPr>
            <a:r>
              <a:rPr lang="en-IN" dirty="0" err="1"/>
              <a:t>Gordis</a:t>
            </a:r>
            <a:r>
              <a:rPr lang="en-IN" dirty="0"/>
              <a:t> L. </a:t>
            </a:r>
            <a:r>
              <a:rPr lang="en-IN" dirty="0" err="1"/>
              <a:t>Gordis</a:t>
            </a:r>
            <a:r>
              <a:rPr lang="en-IN" dirty="0"/>
              <a:t>: Epidemiology. 4th ed. Philadelphia: Saunders Elsevier; 2008. </a:t>
            </a:r>
          </a:p>
          <a:p>
            <a:pPr marL="633222" indent="-514350">
              <a:buFont typeface="+mj-lt"/>
              <a:buAutoNum type="arabicPeriod"/>
            </a:pPr>
            <a:r>
              <a:rPr lang="en-IN" dirty="0" err="1" smtClean="0"/>
              <a:t>K.park</a:t>
            </a:r>
            <a:r>
              <a:rPr lang="en-IN" dirty="0"/>
              <a:t>. Parks text book of preventive and social medicine. 22nd ed. </a:t>
            </a:r>
            <a:r>
              <a:rPr lang="en-IN" dirty="0"/>
              <a:t>J</a:t>
            </a:r>
            <a:r>
              <a:rPr lang="en-IN" dirty="0" smtClean="0"/>
              <a:t>abalpur</a:t>
            </a:r>
            <a:r>
              <a:rPr lang="en-IN" dirty="0"/>
              <a:t>: M/s </a:t>
            </a:r>
            <a:r>
              <a:rPr lang="en-IN" dirty="0" err="1"/>
              <a:t>Banarasidas</a:t>
            </a:r>
            <a:r>
              <a:rPr lang="en-IN" dirty="0"/>
              <a:t> </a:t>
            </a:r>
            <a:r>
              <a:rPr lang="en-IN" dirty="0" err="1"/>
              <a:t>Bhanot</a:t>
            </a:r>
            <a:r>
              <a:rPr lang="en-IN" dirty="0"/>
              <a:t>; 2013. </a:t>
            </a:r>
          </a:p>
          <a:p>
            <a:pPr marL="633222" indent="-514350">
              <a:buFont typeface="+mj-lt"/>
              <a:buAutoNum type="arabicPeriod"/>
            </a:pPr>
            <a:r>
              <a:rPr lang="en-IN" dirty="0" err="1" smtClean="0"/>
              <a:t>Andermann</a:t>
            </a:r>
            <a:r>
              <a:rPr lang="en-IN" dirty="0" smtClean="0"/>
              <a:t> </a:t>
            </a:r>
            <a:r>
              <a:rPr lang="en-IN" dirty="0"/>
              <a:t>A, </a:t>
            </a:r>
            <a:r>
              <a:rPr lang="en-IN" dirty="0" err="1"/>
              <a:t>Blancquaert</a:t>
            </a:r>
            <a:r>
              <a:rPr lang="en-IN" dirty="0"/>
              <a:t> I, Beauchamp S, </a:t>
            </a:r>
            <a:r>
              <a:rPr lang="en-IN" dirty="0" err="1"/>
              <a:t>Déry</a:t>
            </a:r>
            <a:r>
              <a:rPr lang="en-IN" dirty="0"/>
              <a:t> V. WHO | Revisiting Wilson and </a:t>
            </a:r>
            <a:r>
              <a:rPr lang="en-IN" dirty="0" err="1"/>
              <a:t>Jungner</a:t>
            </a:r>
            <a:r>
              <a:rPr lang="en-IN" dirty="0"/>
              <a:t> in the genomic age: a review of screening criteria over the past 40 years. Bull World Health Organ [Internet]. World Health Organization; 2008;86(4). Available from: http://www.who.int/bulletin/volumes/86/4/07-050112/en/</a:t>
            </a:r>
          </a:p>
          <a:p>
            <a:pPr marL="633222" indent="-514350">
              <a:buFont typeface="+mj-lt"/>
              <a:buAutoNum type="arabicPeriod"/>
            </a:pPr>
            <a:r>
              <a:rPr lang="en-IN" dirty="0" err="1" smtClean="0"/>
              <a:t>Ruf</a:t>
            </a:r>
            <a:r>
              <a:rPr lang="en-IN" dirty="0" smtClean="0"/>
              <a:t> </a:t>
            </a:r>
            <a:r>
              <a:rPr lang="en-IN" dirty="0"/>
              <a:t>M, Morgan O. Diagnosis and screening. Pubic health textbook. 1st ed. Public Health Action Support Team; 2011. </a:t>
            </a:r>
          </a:p>
          <a:p>
            <a:pPr marL="633222" indent="-514350">
              <a:buFont typeface="+mj-lt"/>
              <a:buAutoNum type="arabicPeriod"/>
            </a:pPr>
            <a:r>
              <a:rPr lang="en-IN" dirty="0" smtClean="0"/>
              <a:t>Miller </a:t>
            </a:r>
            <a:r>
              <a:rPr lang="en-IN" dirty="0"/>
              <a:t>AB, </a:t>
            </a:r>
            <a:r>
              <a:rPr lang="en-IN" dirty="0" err="1"/>
              <a:t>Goel</a:t>
            </a:r>
            <a:r>
              <a:rPr lang="en-IN" dirty="0"/>
              <a:t> V. Screening. In: </a:t>
            </a:r>
            <a:r>
              <a:rPr lang="en-IN" dirty="0" err="1"/>
              <a:t>Detels</a:t>
            </a:r>
            <a:r>
              <a:rPr lang="en-IN" dirty="0"/>
              <a:t> R, McEwen J, </a:t>
            </a:r>
            <a:r>
              <a:rPr lang="en-IN" dirty="0" err="1"/>
              <a:t>Beaglehole</a:t>
            </a:r>
            <a:r>
              <a:rPr lang="en-IN" dirty="0"/>
              <a:t> R, Tanaka H, editors. Oxford Text Book of Public Health. 4th ed. Oxford University Press; 2002. </a:t>
            </a:r>
          </a:p>
          <a:p>
            <a:pPr marL="633222" indent="-514350">
              <a:buFont typeface="+mj-lt"/>
              <a:buAutoNum type="arabicPeriod"/>
            </a:pPr>
            <a:r>
              <a:rPr lang="en-IN" dirty="0" smtClean="0"/>
              <a:t>Rothman </a:t>
            </a:r>
            <a:r>
              <a:rPr lang="en-IN" dirty="0"/>
              <a:t>KJ, Greenland S, Lash TL. Modern Epidemiology. 3rd ed. Philadelphia: Lippincott Williams &amp; Wilkins; 2008. </a:t>
            </a:r>
            <a:endParaRPr lang="en-IN" dirty="0" smtClean="0"/>
          </a:p>
          <a:p>
            <a:pPr marL="633222" indent="-514350">
              <a:buFont typeface="+mj-lt"/>
              <a:buAutoNum type="arabicPeriod"/>
            </a:pPr>
            <a:r>
              <a:rPr lang="en-IN" dirty="0"/>
              <a:t>Wilson J, </a:t>
            </a:r>
            <a:r>
              <a:rPr lang="en-IN" dirty="0" err="1"/>
              <a:t>Jungner</a:t>
            </a:r>
            <a:r>
              <a:rPr lang="en-IN" dirty="0"/>
              <a:t> G. Principles and practice of screening for disease. Geneva: World Health Organization; 1968. </a:t>
            </a:r>
            <a:endParaRPr lang="en-IN" dirty="0" smtClean="0"/>
          </a:p>
          <a:p>
            <a:pPr marL="633222" indent="-514350">
              <a:buFont typeface="+mj-lt"/>
              <a:buAutoNum type="arabicPeriod"/>
            </a:pPr>
            <a:r>
              <a:rPr lang="en-IN" dirty="0"/>
              <a:t>Fletcher RH, Fletcher SW, Wagner EH. Clinical Epidemiology: The Essentials. </a:t>
            </a:r>
            <a:r>
              <a:rPr lang="en-IN" dirty="0" smtClean="0"/>
              <a:t>3</a:t>
            </a:r>
            <a:r>
              <a:rPr lang="en-IN" baseline="30000" dirty="0" smtClean="0"/>
              <a:t>rd</a:t>
            </a:r>
            <a:r>
              <a:rPr lang="en-IN" dirty="0" smtClean="0"/>
              <a:t> </a:t>
            </a:r>
            <a:r>
              <a:rPr lang="en-IN" dirty="0"/>
              <a:t>ed. Satterfield TS, editor. Pennsylvania: Williams &amp; Wilkins; 1996</a:t>
            </a:r>
            <a:r>
              <a:rPr lang="en-IN" dirty="0" smtClean="0"/>
              <a:t>.</a:t>
            </a:r>
          </a:p>
          <a:p>
            <a:pPr marL="633222" indent="-514350">
              <a:buFont typeface="+mj-lt"/>
              <a:buAutoNum type="arabicPeriod"/>
            </a:pPr>
            <a:r>
              <a:rPr lang="en-IN" dirty="0" err="1"/>
              <a:t>Mandelblatt</a:t>
            </a:r>
            <a:r>
              <a:rPr lang="en-IN" dirty="0"/>
              <a:t> JS, Cronin KA, Bailey S, Berry DA, de </a:t>
            </a:r>
            <a:r>
              <a:rPr lang="en-IN" dirty="0" err="1"/>
              <a:t>Koning</a:t>
            </a:r>
            <a:r>
              <a:rPr lang="en-IN" dirty="0"/>
              <a:t> HJ, </a:t>
            </a:r>
            <a:r>
              <a:rPr lang="en-IN" dirty="0" err="1"/>
              <a:t>Draisma</a:t>
            </a:r>
            <a:r>
              <a:rPr lang="en-IN" dirty="0"/>
              <a:t> G, et al. Effects of mammography screening under different screening schedules: model estimates of potential benefits and harms. Ann Intern Med. 2009 Nov 17;151(10):738–47</a:t>
            </a:r>
            <a:r>
              <a:rPr lang="en-IN" dirty="0" smtClean="0"/>
              <a:t>.</a:t>
            </a:r>
          </a:p>
          <a:p>
            <a:pPr marL="633222" indent="-514350">
              <a:buFont typeface="+mj-lt"/>
              <a:buAutoNum type="arabicPeriod"/>
            </a:pPr>
            <a:r>
              <a:rPr lang="en-IN" dirty="0" err="1"/>
              <a:t>Gulati</a:t>
            </a:r>
            <a:r>
              <a:rPr lang="en-IN" dirty="0"/>
              <a:t> R, Gore JL, </a:t>
            </a:r>
            <a:r>
              <a:rPr lang="en-IN" dirty="0" err="1"/>
              <a:t>Etzioni</a:t>
            </a:r>
            <a:r>
              <a:rPr lang="en-IN" dirty="0"/>
              <a:t> R. Comparative effectiveness of alternative prostate-specific antigen--based prostate cancer screening strategies: model estimates of potential benefits and harms. Ann Intern Med. 2013 Feb 5;158(3):145–53.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062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Aim of screening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31394"/>
            <a:ext cx="8763000" cy="3469207"/>
          </a:xfrm>
        </p:spPr>
        <p:txBody>
          <a:bodyPr>
            <a:normAutofit fontScale="70000" lnSpcReduction="20000"/>
          </a:bodyPr>
          <a:lstStyle/>
          <a:p>
            <a:pPr marL="118872" indent="0">
              <a:buNone/>
            </a:pPr>
            <a:r>
              <a:rPr lang="en-IN" dirty="0"/>
              <a:t>To sort out those </a:t>
            </a:r>
            <a:r>
              <a:rPr lang="en-IN" dirty="0" smtClean="0"/>
              <a:t>with disease </a:t>
            </a:r>
            <a:r>
              <a:rPr lang="en-IN" dirty="0"/>
              <a:t>or </a:t>
            </a:r>
            <a:r>
              <a:rPr lang="en-IN" dirty="0" smtClean="0"/>
              <a:t>at </a:t>
            </a:r>
            <a:r>
              <a:rPr lang="en-IN" dirty="0"/>
              <a:t>risk of having one from </a:t>
            </a:r>
            <a:r>
              <a:rPr lang="en-IN" dirty="0" smtClean="0"/>
              <a:t>an apparently </a:t>
            </a:r>
            <a:r>
              <a:rPr lang="en-IN" dirty="0"/>
              <a:t>healthy </a:t>
            </a:r>
            <a:r>
              <a:rPr lang="en-IN" dirty="0" smtClean="0"/>
              <a:t>population and </a:t>
            </a:r>
            <a:r>
              <a:rPr lang="en-IN" dirty="0"/>
              <a:t>bring them under medical supervision and </a:t>
            </a:r>
            <a:r>
              <a:rPr lang="en-IN" dirty="0" smtClean="0"/>
              <a:t>treatment</a:t>
            </a:r>
            <a:r>
              <a:rPr lang="en-IN" dirty="0" smtClean="0"/>
              <a:t>, thus helping in controlling the disease</a:t>
            </a:r>
            <a:endParaRPr lang="en-IN" dirty="0" smtClean="0"/>
          </a:p>
          <a:p>
            <a:pPr marL="118872" indent="0">
              <a:buNone/>
            </a:pPr>
            <a:endParaRPr lang="en-IN" dirty="0"/>
          </a:p>
          <a:p>
            <a:pPr>
              <a:buFont typeface="Wingdings" pitchFamily="2" charset="2"/>
              <a:buChar char="Ø"/>
            </a:pPr>
            <a:r>
              <a:rPr lang="en-IN" dirty="0"/>
              <a:t>Screening can </a:t>
            </a:r>
            <a:r>
              <a:rPr lang="en-IN" dirty="0" smtClean="0"/>
              <a:t>also be done </a:t>
            </a:r>
            <a:r>
              <a:rPr lang="en-IN" dirty="0"/>
              <a:t>for risk factors e.g. </a:t>
            </a:r>
            <a:endParaRPr lang="en-IN" dirty="0" smtClean="0"/>
          </a:p>
          <a:p>
            <a:pPr lvl="1"/>
            <a:r>
              <a:rPr lang="en-IN" dirty="0" smtClean="0"/>
              <a:t>Screening </a:t>
            </a:r>
            <a:r>
              <a:rPr lang="en-IN" dirty="0"/>
              <a:t>for high BP as a risk for </a:t>
            </a:r>
            <a:r>
              <a:rPr lang="en-IN" dirty="0" smtClean="0"/>
              <a:t>stroke</a:t>
            </a:r>
          </a:p>
          <a:p>
            <a:pPr lvl="1"/>
            <a:r>
              <a:rPr lang="en-IN" dirty="0" smtClean="0"/>
              <a:t>Screening </a:t>
            </a:r>
            <a:r>
              <a:rPr lang="en-IN" dirty="0"/>
              <a:t>for cholesterol levels as a risk factor for </a:t>
            </a:r>
            <a:r>
              <a:rPr lang="en-IN" dirty="0" smtClean="0"/>
              <a:t>cardiovascular diseases.</a:t>
            </a:r>
          </a:p>
          <a:p>
            <a:endParaRPr lang="en-IN" dirty="0"/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Technical </a:t>
            </a:r>
            <a:r>
              <a:rPr lang="en-IN" dirty="0"/>
              <a:t>procedure like </a:t>
            </a:r>
            <a:r>
              <a:rPr lang="en-IN" dirty="0" smtClean="0"/>
              <a:t>radio diagnosis or </a:t>
            </a:r>
            <a:r>
              <a:rPr lang="en-IN" dirty="0"/>
              <a:t>lab tests </a:t>
            </a:r>
            <a:r>
              <a:rPr lang="en-IN" dirty="0" smtClean="0"/>
              <a:t>not necessary always, but </a:t>
            </a:r>
            <a:r>
              <a:rPr lang="en-IN" dirty="0"/>
              <a:t>simple procedures like BP assessment and certain criteria like MAST or CAGE can be also be successfully used for screening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56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9144000" cy="5081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7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4552950"/>
            <a:ext cx="8686800" cy="590550"/>
          </a:xfrm>
        </p:spPr>
        <p:txBody>
          <a:bodyPr>
            <a:normAutofit fontScale="92500"/>
          </a:bodyPr>
          <a:lstStyle/>
          <a:p>
            <a:pPr marL="118872" indent="0">
              <a:buNone/>
            </a:pPr>
            <a:r>
              <a:rPr lang="en-IN" sz="2000" dirty="0" smtClean="0"/>
              <a:t>Conceptual framework relating screening at individual setting and community levels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8015"/>
            <a:ext cx="9144000" cy="4580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712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Criteria for screening: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47750"/>
            <a:ext cx="9144000" cy="4095750"/>
          </a:xfrm>
        </p:spPr>
        <p:txBody>
          <a:bodyPr>
            <a:noAutofit/>
          </a:bodyPr>
          <a:lstStyle/>
          <a:p>
            <a:pPr marL="118872" lvl="0" indent="0">
              <a:buNone/>
            </a:pPr>
            <a:r>
              <a:rPr lang="en-IN" sz="2000" b="1" dirty="0"/>
              <a:t>Wilson and </a:t>
            </a:r>
            <a:r>
              <a:rPr lang="en-IN" sz="2000" b="1" dirty="0" err="1"/>
              <a:t>Jungner</a:t>
            </a:r>
            <a:r>
              <a:rPr lang="en-IN" sz="2000" b="1" dirty="0"/>
              <a:t> classic screening criteria, WHO </a:t>
            </a:r>
            <a:r>
              <a:rPr lang="en-IN" sz="2000" b="1" dirty="0" smtClean="0">
                <a:latin typeface="Arial Narrow" pitchFamily="34" charset="0"/>
              </a:rPr>
              <a:t>1968</a:t>
            </a:r>
            <a:endParaRPr lang="en-IN" sz="2000" dirty="0">
              <a:latin typeface="Arial Narrow" pitchFamily="34" charset="0"/>
            </a:endParaRP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 condition </a:t>
            </a:r>
            <a:r>
              <a:rPr lang="en-IN" sz="2000" dirty="0" smtClean="0"/>
              <a:t>should </a:t>
            </a:r>
            <a:r>
              <a:rPr lang="en-IN" sz="2000" dirty="0"/>
              <a:t>be an important health problem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There should be an accepted treatment for patients with recognized disease.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Facilities for diagnosis and treatment should be available.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There should be a recognisable latent or early symptomatic stage.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There should be a suitable test or examination.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 test should be acceptable to the population.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 natural history of the condition, including development from latent to declared disease, should be adequately understood.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There should be an agreed policy on whom to treat as patients.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The cost of case-finding (including diagnosis and </a:t>
            </a:r>
            <a:r>
              <a:rPr lang="en-IN" sz="2000" dirty="0" smtClean="0"/>
              <a:t>treatment) </a:t>
            </a:r>
            <a:r>
              <a:rPr lang="en-IN" sz="2000" dirty="0"/>
              <a:t>should be </a:t>
            </a:r>
            <a:r>
              <a:rPr lang="en-IN" sz="2000" dirty="0" smtClean="0"/>
              <a:t>balanced </a:t>
            </a:r>
            <a:r>
              <a:rPr lang="en-IN" sz="2000" dirty="0"/>
              <a:t>in relation to possible expenditure on medical care as a whole.</a:t>
            </a:r>
          </a:p>
          <a:p>
            <a:pPr>
              <a:buFont typeface="Wingdings" pitchFamily="2" charset="2"/>
              <a:buChar char="Ø"/>
            </a:pPr>
            <a:r>
              <a:rPr lang="en-IN" sz="2000" dirty="0"/>
              <a:t>Case-finding should be a continuing process and not a 'once and for all' project</a:t>
            </a:r>
            <a:r>
              <a:rPr lang="en-IN" sz="2000" dirty="0" smtClean="0"/>
              <a:t>.</a:t>
            </a:r>
            <a:endParaRPr lang="en-IN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688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2934</TotalTime>
  <Words>3358</Words>
  <Application>Microsoft Office PowerPoint</Application>
  <PresentationFormat>On-screen Show (16:9)</PresentationFormat>
  <Paragraphs>509</Paragraphs>
  <Slides>50</Slides>
  <Notes>2</Notes>
  <HiddenSlides>3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Module</vt:lpstr>
      <vt:lpstr>Public health basis of screening</vt:lpstr>
      <vt:lpstr>Framework</vt:lpstr>
      <vt:lpstr>Definition</vt:lpstr>
      <vt:lpstr>What is screening</vt:lpstr>
      <vt:lpstr>Difference between screening and diagnostic tests:</vt:lpstr>
      <vt:lpstr>Aim of screening</vt:lpstr>
      <vt:lpstr>PowerPoint Presentation</vt:lpstr>
      <vt:lpstr>PowerPoint Presentation</vt:lpstr>
      <vt:lpstr>Criteria for screening:</vt:lpstr>
      <vt:lpstr>Additional emerging screening criteria proposed over the past years</vt:lpstr>
      <vt:lpstr>Points to focus</vt:lpstr>
      <vt:lpstr>What makes a disease appropriate for screening? </vt:lpstr>
      <vt:lpstr>What makes a disease appropriate for screening? </vt:lpstr>
      <vt:lpstr>What makes a disease appropriate for screening?</vt:lpstr>
      <vt:lpstr>What makes a disease appropriate for screening? </vt:lpstr>
      <vt:lpstr>What makes a test suitable for screening? </vt:lpstr>
      <vt:lpstr>1. Acceptability</vt:lpstr>
      <vt:lpstr>2. Reliability</vt:lpstr>
      <vt:lpstr>Measuring inter-observer variation</vt:lpstr>
      <vt:lpstr>Reliability</vt:lpstr>
      <vt:lpstr>3. Validity </vt:lpstr>
      <vt:lpstr>PowerPoint Presentation</vt:lpstr>
      <vt:lpstr>Validity</vt:lpstr>
      <vt:lpstr>PowerPoint Presentation</vt:lpstr>
      <vt:lpstr> </vt:lpstr>
      <vt:lpstr>Receptor operator characteristic (ROC) curve: </vt:lpstr>
      <vt:lpstr> Receptor operator characteristic (ROC) curve: </vt:lpstr>
      <vt:lpstr>Predictive values</vt:lpstr>
      <vt:lpstr>Predictive value of a positive test</vt:lpstr>
      <vt:lpstr>Predictive value of a negative test</vt:lpstr>
      <vt:lpstr>Likelihood ratios</vt:lpstr>
      <vt:lpstr>Likelihood ratios</vt:lpstr>
      <vt:lpstr>4. Cost-effectiveness</vt:lpstr>
      <vt:lpstr>5. Yield</vt:lpstr>
      <vt:lpstr>6. Safe , simple and rapid</vt:lpstr>
      <vt:lpstr>Types of screening</vt:lpstr>
      <vt:lpstr>Types of screening</vt:lpstr>
      <vt:lpstr>PowerPoint Presentation</vt:lpstr>
      <vt:lpstr> </vt:lpstr>
      <vt:lpstr>Bias in screening</vt:lpstr>
      <vt:lpstr>Length bias</vt:lpstr>
      <vt:lpstr>Lead time bias</vt:lpstr>
      <vt:lpstr>Overdiagnosis bias</vt:lpstr>
      <vt:lpstr>Ethics in screening</vt:lpstr>
      <vt:lpstr>Evaluation of screening programme</vt:lpstr>
      <vt:lpstr>Summary: Designing a screening programme</vt:lpstr>
      <vt:lpstr>Screening for breast cancer</vt:lpstr>
      <vt:lpstr>Screening for cervical cancer</vt:lpstr>
      <vt:lpstr>Screening for prostate cancer</vt:lpstr>
      <vt:lpstr>References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Public health basis of screening</dc:title>
  <dc:creator>anuj mundra</dc:creator>
  <cp:lastModifiedBy>Windows User</cp:lastModifiedBy>
  <cp:revision>130</cp:revision>
  <dcterms:created xsi:type="dcterms:W3CDTF">2006-08-16T00:00:00Z</dcterms:created>
  <dcterms:modified xsi:type="dcterms:W3CDTF">2015-03-19T10:03:36Z</dcterms:modified>
</cp:coreProperties>
</file>